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5"/>
  </p:notesMasterIdLst>
  <p:handoutMasterIdLst>
    <p:handoutMasterId r:id="rId36"/>
  </p:handoutMasterIdLst>
  <p:sldIdLst>
    <p:sldId id="438" r:id="rId5"/>
    <p:sldId id="439" r:id="rId6"/>
    <p:sldId id="457" r:id="rId7"/>
    <p:sldId id="460" r:id="rId8"/>
    <p:sldId id="449" r:id="rId9"/>
    <p:sldId id="440" r:id="rId10"/>
    <p:sldId id="387" r:id="rId11"/>
    <p:sldId id="467" r:id="rId12"/>
    <p:sldId id="455" r:id="rId13"/>
    <p:sldId id="441" r:id="rId14"/>
    <p:sldId id="453" r:id="rId15"/>
    <p:sldId id="468" r:id="rId16"/>
    <p:sldId id="390" r:id="rId17"/>
    <p:sldId id="480" r:id="rId18"/>
    <p:sldId id="479" r:id="rId19"/>
    <p:sldId id="482" r:id="rId20"/>
    <p:sldId id="484" r:id="rId21"/>
    <p:sldId id="487" r:id="rId22"/>
    <p:sldId id="489" r:id="rId23"/>
    <p:sldId id="443" r:id="rId24"/>
    <p:sldId id="472" r:id="rId25"/>
    <p:sldId id="473" r:id="rId26"/>
    <p:sldId id="486" r:id="rId27"/>
    <p:sldId id="411" r:id="rId28"/>
    <p:sldId id="488" r:id="rId29"/>
    <p:sldId id="454" r:id="rId30"/>
    <p:sldId id="458" r:id="rId31"/>
    <p:sldId id="459" r:id="rId32"/>
    <p:sldId id="483" r:id="rId33"/>
    <p:sldId id="48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42"/>
    <a:srgbClr val="2F586E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9" autoAdjust="0"/>
    <p:restoredTop sz="72891" autoAdjust="0"/>
  </p:normalViewPr>
  <p:slideViewPr>
    <p:cSldViewPr snapToGrid="0" showGuides="1">
      <p:cViewPr varScale="1">
        <p:scale>
          <a:sx n="117" d="100"/>
          <a:sy n="117" d="100"/>
        </p:scale>
        <p:origin x="1776" y="236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Arias Vergara" userId="3c86db732e349bf4" providerId="LiveId" clId="{690B58D5-9FD2-4359-B6A9-E028897D32E3}"/>
    <pc:docChg chg="custSel modSld">
      <pc:chgData name="Tomas Arias Vergara" userId="3c86db732e349bf4" providerId="LiveId" clId="{690B58D5-9FD2-4359-B6A9-E028897D32E3}" dt="2024-11-26T08:23:38.444" v="0" actId="478"/>
      <pc:docMkLst>
        <pc:docMk/>
      </pc:docMkLst>
      <pc:sldChg chg="addSp delSp modSp mod">
        <pc:chgData name="Tomas Arias Vergara" userId="3c86db732e349bf4" providerId="LiveId" clId="{690B58D5-9FD2-4359-B6A9-E028897D32E3}" dt="2024-11-26T08:23:38.444" v="0" actId="478"/>
        <pc:sldMkLst>
          <pc:docMk/>
          <pc:sldMk cId="2553545533" sldId="386"/>
        </pc:sldMkLst>
        <pc:spChg chg="add mod">
          <ac:chgData name="Tomas Arias Vergara" userId="3c86db732e349bf4" providerId="LiveId" clId="{690B58D5-9FD2-4359-B6A9-E028897D32E3}" dt="2024-11-26T08:23:38.444" v="0" actId="478"/>
          <ac:spMkLst>
            <pc:docMk/>
            <pc:sldMk cId="2553545533" sldId="386"/>
            <ac:spMk id="6" creationId="{8C52E443-D8B7-CAA7-14BD-527C5FC34F1F}"/>
          </ac:spMkLst>
        </pc:spChg>
        <pc:picChg chg="del">
          <ac:chgData name="Tomas Arias Vergara" userId="3c86db732e349bf4" providerId="LiveId" clId="{690B58D5-9FD2-4359-B6A9-E028897D32E3}" dt="2024-11-26T08:23:38.444" v="0" actId="478"/>
          <ac:picMkLst>
            <pc:docMk/>
            <pc:sldMk cId="2553545533" sldId="386"/>
            <ac:picMk id="5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08304-A7D4-4B74-AF39-BBC40CCA3A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419CEA-0FE6-4A32-A97F-3E2CFAE2BB53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/>
            <a:t>Data Generator / Data </a:t>
          </a:r>
          <a:r>
            <a:rPr lang="de-DE" sz="1600" b="1" dirty="0" err="1"/>
            <a:t>Loader</a:t>
          </a:r>
          <a:endParaRPr lang="en-US" sz="1600" b="1" dirty="0"/>
        </a:p>
      </dgm:t>
    </dgm:pt>
    <dgm:pt modelId="{2D786E6E-1A8A-494A-9F93-1A46795B89EB}" type="parTrans" cxnId="{B81A7ED6-7E85-4C6E-85EC-DA45DB7AD157}">
      <dgm:prSet/>
      <dgm:spPr/>
      <dgm:t>
        <a:bodyPr/>
        <a:lstStyle/>
        <a:p>
          <a:endParaRPr lang="en-US"/>
        </a:p>
      </dgm:t>
    </dgm:pt>
    <dgm:pt modelId="{3A72C904-A3A5-4B58-84E3-325345D9A888}" type="sibTrans" cxnId="{B81A7ED6-7E85-4C6E-85EC-DA45DB7AD157}">
      <dgm:prSet/>
      <dgm:spPr/>
      <dgm:t>
        <a:bodyPr/>
        <a:lstStyle/>
        <a:p>
          <a:endParaRPr lang="en-US"/>
        </a:p>
      </dgm:t>
    </dgm:pt>
    <dgm:pt modelId="{881D18E7-2061-494C-BB67-472101303AA2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Load </a:t>
          </a:r>
          <a:r>
            <a:rPr lang="de-DE" sz="1300" dirty="0" err="1"/>
            <a:t>input</a:t>
          </a:r>
          <a:r>
            <a:rPr lang="de-DE" sz="1300" dirty="0"/>
            <a:t> </a:t>
          </a:r>
          <a:r>
            <a:rPr lang="de-DE" sz="1300" dirty="0" err="1"/>
            <a:t>data</a:t>
          </a:r>
          <a:r>
            <a:rPr lang="de-DE" sz="1300" dirty="0"/>
            <a:t> (</a:t>
          </a:r>
          <a:r>
            <a:rPr lang="de-DE" sz="1300" dirty="0" err="1"/>
            <a:t>image</a:t>
          </a:r>
          <a:r>
            <a:rPr lang="de-DE" sz="1300" dirty="0"/>
            <a:t> and </a:t>
          </a:r>
          <a:r>
            <a:rPr lang="de-DE" sz="1300" dirty="0" err="1"/>
            <a:t>annotation</a:t>
          </a:r>
          <a:r>
            <a:rPr lang="de-DE" sz="1300" dirty="0"/>
            <a:t> </a:t>
          </a:r>
          <a:r>
            <a:rPr lang="de-DE" sz="1300" dirty="0" err="1"/>
            <a:t>files</a:t>
          </a:r>
          <a:r>
            <a:rPr lang="de-DE" sz="1300" dirty="0"/>
            <a:t>)</a:t>
          </a:r>
          <a:endParaRPr lang="en-US" sz="1300" dirty="0"/>
        </a:p>
      </dgm:t>
    </dgm:pt>
    <dgm:pt modelId="{227F5949-3AD9-4550-A9BE-3F09404C1B81}" type="parTrans" cxnId="{0D7B3EC8-1D99-4C6C-8422-8448FCB19FB1}">
      <dgm:prSet/>
      <dgm:spPr/>
      <dgm:t>
        <a:bodyPr/>
        <a:lstStyle/>
        <a:p>
          <a:endParaRPr lang="en-US"/>
        </a:p>
      </dgm:t>
    </dgm:pt>
    <dgm:pt modelId="{2FDD41FD-D729-448A-83AE-2E8BFDFB9CBD}" type="sibTrans" cxnId="{0D7B3EC8-1D99-4C6C-8422-8448FCB19FB1}">
      <dgm:prSet/>
      <dgm:spPr/>
      <dgm:t>
        <a:bodyPr/>
        <a:lstStyle/>
        <a:p>
          <a:endParaRPr lang="en-US"/>
        </a:p>
      </dgm:t>
    </dgm:pt>
    <dgm:pt modelId="{5761B152-94D7-443E-B3E8-0F7119027361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Data Augmentation (</a:t>
          </a:r>
          <a:r>
            <a:rPr lang="de-DE" sz="1300" dirty="0" err="1"/>
            <a:t>rotation</a:t>
          </a:r>
          <a:r>
            <a:rPr lang="de-DE" sz="1300" dirty="0"/>
            <a:t>, </a:t>
          </a:r>
          <a:r>
            <a:rPr lang="de-DE" sz="1300" dirty="0" err="1"/>
            <a:t>flipping</a:t>
          </a:r>
          <a:r>
            <a:rPr lang="de-DE" sz="1300" dirty="0"/>
            <a:t>, </a:t>
          </a:r>
          <a:r>
            <a:rPr lang="de-DE" sz="1300" dirty="0" err="1"/>
            <a:t>brightness</a:t>
          </a:r>
          <a:r>
            <a:rPr lang="de-DE" sz="1300" dirty="0"/>
            <a:t>, </a:t>
          </a:r>
          <a:r>
            <a:rPr lang="de-DE" sz="1300" dirty="0" err="1"/>
            <a:t>contrast</a:t>
          </a:r>
          <a:r>
            <a:rPr lang="de-DE" sz="1300" dirty="0"/>
            <a:t>)</a:t>
          </a:r>
          <a:endParaRPr lang="en-US" sz="1300" dirty="0"/>
        </a:p>
      </dgm:t>
    </dgm:pt>
    <dgm:pt modelId="{ED19275B-80D3-4A3C-92D8-F5621C339E19}" type="parTrans" cxnId="{3D832CB1-AC05-4C57-890E-802B3CAA5D98}">
      <dgm:prSet/>
      <dgm:spPr/>
      <dgm:t>
        <a:bodyPr/>
        <a:lstStyle/>
        <a:p>
          <a:endParaRPr lang="en-US"/>
        </a:p>
      </dgm:t>
    </dgm:pt>
    <dgm:pt modelId="{CD7B4DC0-F1DD-4A81-B598-6B322A220D05}" type="sibTrans" cxnId="{3D832CB1-AC05-4C57-890E-802B3CAA5D98}">
      <dgm:prSet/>
      <dgm:spPr/>
      <dgm:t>
        <a:bodyPr/>
        <a:lstStyle/>
        <a:p>
          <a:endParaRPr lang="en-US"/>
        </a:p>
      </dgm:t>
    </dgm:pt>
    <dgm:pt modelId="{CDF36CA4-E3D3-466F-B6DC-E363A52317F6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 err="1"/>
            <a:t>KFold-CrossValidation</a:t>
          </a:r>
          <a:endParaRPr lang="en-US" sz="1600" b="1" dirty="0"/>
        </a:p>
      </dgm:t>
    </dgm:pt>
    <dgm:pt modelId="{0A96C2A9-BF43-472E-A31B-561351059796}" type="parTrans" cxnId="{82CA2735-5BDF-4634-B314-D84CB9F0520D}">
      <dgm:prSet/>
      <dgm:spPr/>
      <dgm:t>
        <a:bodyPr/>
        <a:lstStyle/>
        <a:p>
          <a:endParaRPr lang="en-US"/>
        </a:p>
      </dgm:t>
    </dgm:pt>
    <dgm:pt modelId="{97175979-3CCD-4035-93FC-A089E87763B9}" type="sibTrans" cxnId="{82CA2735-5BDF-4634-B314-D84CB9F0520D}">
      <dgm:prSet/>
      <dgm:spPr/>
      <dgm:t>
        <a:bodyPr/>
        <a:lstStyle/>
        <a:p>
          <a:endParaRPr lang="en-US"/>
        </a:p>
      </dgm:t>
    </dgm:pt>
    <dgm:pt modelId="{53FC3B5A-0075-4346-B4D6-A76514242E40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Split: </a:t>
          </a:r>
          <a:r>
            <a:rPr lang="de-DE" sz="1300" dirty="0" err="1"/>
            <a:t>training</a:t>
          </a:r>
          <a:r>
            <a:rPr lang="de-DE" sz="1300" dirty="0"/>
            <a:t> / </a:t>
          </a:r>
          <a:r>
            <a:rPr lang="de-DE" sz="1300" dirty="0" err="1"/>
            <a:t>validation</a:t>
          </a:r>
          <a:r>
            <a:rPr lang="de-DE" sz="1300" dirty="0"/>
            <a:t>: 4/1 (k = 5)</a:t>
          </a:r>
          <a:endParaRPr lang="en-US" sz="1300" dirty="0"/>
        </a:p>
      </dgm:t>
    </dgm:pt>
    <dgm:pt modelId="{5B86DD80-E0AC-43DD-AD46-496BEDE77E36}" type="parTrans" cxnId="{FC7690E3-3CA7-4241-B555-1A70471DB915}">
      <dgm:prSet/>
      <dgm:spPr/>
      <dgm:t>
        <a:bodyPr/>
        <a:lstStyle/>
        <a:p>
          <a:endParaRPr lang="en-US"/>
        </a:p>
      </dgm:t>
    </dgm:pt>
    <dgm:pt modelId="{077F9390-F516-4EC3-BB42-9E5AFACD8C71}" type="sibTrans" cxnId="{FC7690E3-3CA7-4241-B555-1A70471DB915}">
      <dgm:prSet/>
      <dgm:spPr/>
      <dgm:t>
        <a:bodyPr/>
        <a:lstStyle/>
        <a:p>
          <a:endParaRPr lang="en-US"/>
        </a:p>
      </dgm:t>
    </dgm:pt>
    <dgm:pt modelId="{1ADE1952-07AE-4706-959E-3ED5ED6BF0F5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Training</a:t>
          </a:r>
          <a:endParaRPr lang="en-US" sz="1300" dirty="0"/>
        </a:p>
      </dgm:t>
    </dgm:pt>
    <dgm:pt modelId="{151C18CE-1281-45A7-A42C-EB31F8766764}" type="parTrans" cxnId="{EEFAD5D1-7F10-4122-8366-4939883384B0}">
      <dgm:prSet/>
      <dgm:spPr/>
      <dgm:t>
        <a:bodyPr/>
        <a:lstStyle/>
        <a:p>
          <a:endParaRPr lang="en-US"/>
        </a:p>
      </dgm:t>
    </dgm:pt>
    <dgm:pt modelId="{7A96E64A-A448-4EBB-89A2-28F824CCDF59}" type="sibTrans" cxnId="{EEFAD5D1-7F10-4122-8366-4939883384B0}">
      <dgm:prSet/>
      <dgm:spPr/>
      <dgm:t>
        <a:bodyPr/>
        <a:lstStyle/>
        <a:p>
          <a:endParaRPr lang="en-US"/>
        </a:p>
      </dgm:t>
    </dgm:pt>
    <dgm:pt modelId="{5E47BB97-16AB-4214-A333-942C4A80E3DE}">
      <dgm:prSet/>
      <dgm:spPr>
        <a:solidFill>
          <a:srgbClr val="2F586E"/>
        </a:solidFill>
      </dgm:spPr>
      <dgm:t>
        <a:bodyPr/>
        <a:lstStyle/>
        <a:p>
          <a:r>
            <a:rPr lang="de-DE" sz="1300" dirty="0" err="1"/>
            <a:t>WarmUp</a:t>
          </a:r>
          <a:r>
            <a:rPr lang="de-DE" sz="1300" dirty="0"/>
            <a:t> (20 </a:t>
          </a:r>
          <a:r>
            <a:rPr lang="de-DE" sz="1300" dirty="0" err="1"/>
            <a:t>Epochs</a:t>
          </a:r>
          <a:r>
            <a:rPr lang="de-DE" sz="1300" dirty="0"/>
            <a:t> </a:t>
          </a:r>
          <a:r>
            <a:rPr lang="de-DE" sz="1300" dirty="0" err="1"/>
            <a:t>with</a:t>
          </a:r>
          <a:r>
            <a:rPr lang="de-DE" sz="1300" dirty="0"/>
            <a:t> Learning Rate Scheduler), </a:t>
          </a:r>
          <a:r>
            <a:rPr lang="de-DE" sz="1300" dirty="0" err="1"/>
            <a:t>Earlystopping</a:t>
          </a:r>
          <a:r>
            <a:rPr lang="de-DE" sz="1300" dirty="0"/>
            <a:t> (50 </a:t>
          </a:r>
          <a:r>
            <a:rPr lang="de-DE" sz="1300" dirty="0" err="1"/>
            <a:t>Epochs</a:t>
          </a:r>
          <a:r>
            <a:rPr lang="de-DE" sz="1300" dirty="0"/>
            <a:t>)</a:t>
          </a:r>
          <a:endParaRPr lang="en-US" sz="1300" dirty="0"/>
        </a:p>
      </dgm:t>
    </dgm:pt>
    <dgm:pt modelId="{065E0D5A-E8B2-41F7-A2F6-75B9C55F5A8B}" type="parTrans" cxnId="{7662D12A-2B1E-4FFA-9A60-345A879B597A}">
      <dgm:prSet/>
      <dgm:spPr/>
      <dgm:t>
        <a:bodyPr/>
        <a:lstStyle/>
        <a:p>
          <a:endParaRPr lang="en-US"/>
        </a:p>
      </dgm:t>
    </dgm:pt>
    <dgm:pt modelId="{08A170BB-F1AF-4887-A731-454D251D36E1}" type="sibTrans" cxnId="{7662D12A-2B1E-4FFA-9A60-345A879B597A}">
      <dgm:prSet/>
      <dgm:spPr/>
      <dgm:t>
        <a:bodyPr/>
        <a:lstStyle/>
        <a:p>
          <a:endParaRPr lang="en-US"/>
        </a:p>
      </dgm:t>
    </dgm:pt>
    <dgm:pt modelId="{9941329B-CDCF-4AB3-98BB-808F6BD7005A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Best Validation Loss and F1-Score (</a:t>
          </a:r>
          <a:r>
            <a:rPr lang="de-DE" sz="1300" dirty="0" err="1"/>
            <a:t>Averaged</a:t>
          </a:r>
          <a:r>
            <a:rPr lang="de-DE" sz="1300" dirty="0"/>
            <a:t>)</a:t>
          </a:r>
          <a:endParaRPr lang="en-US" sz="1300" dirty="0"/>
        </a:p>
      </dgm:t>
    </dgm:pt>
    <dgm:pt modelId="{51684862-D23C-4943-84A7-4412D4ABFB2E}" type="parTrans" cxnId="{04BAF769-4EAB-472E-AD03-ACA21B3D8EDF}">
      <dgm:prSet/>
      <dgm:spPr/>
      <dgm:t>
        <a:bodyPr/>
        <a:lstStyle/>
        <a:p>
          <a:endParaRPr lang="en-US"/>
        </a:p>
      </dgm:t>
    </dgm:pt>
    <dgm:pt modelId="{1964C530-3DAC-42F7-8A4A-55006ACC3C8E}" type="sibTrans" cxnId="{04BAF769-4EAB-472E-AD03-ACA21B3D8EDF}">
      <dgm:prSet/>
      <dgm:spPr/>
      <dgm:t>
        <a:bodyPr/>
        <a:lstStyle/>
        <a:p>
          <a:endParaRPr lang="en-US"/>
        </a:p>
      </dgm:t>
    </dgm:pt>
    <dgm:pt modelId="{822E1FAF-854B-4121-8BE1-F45553C6BC70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 err="1"/>
            <a:t>Conducted</a:t>
          </a:r>
          <a:r>
            <a:rPr lang="de-DE" sz="1600" b="1" dirty="0"/>
            <a:t> </a:t>
          </a:r>
          <a:r>
            <a:rPr lang="de-DE" sz="1600" b="1" dirty="0" err="1"/>
            <a:t>each</a:t>
          </a:r>
          <a:r>
            <a:rPr lang="de-DE" sz="1600" b="1" dirty="0"/>
            <a:t> </a:t>
          </a:r>
          <a:r>
            <a:rPr lang="de-DE" sz="1600" b="1" dirty="0" err="1"/>
            <a:t>experiment</a:t>
          </a:r>
          <a:r>
            <a:rPr lang="de-DE" sz="1600" b="1" dirty="0"/>
            <a:t> </a:t>
          </a:r>
          <a:r>
            <a:rPr lang="de-DE" sz="1600" b="1" dirty="0" err="1"/>
            <a:t>five</a:t>
          </a:r>
          <a:r>
            <a:rPr lang="de-DE" sz="1600" b="1" dirty="0"/>
            <a:t> </a:t>
          </a:r>
          <a:r>
            <a:rPr lang="de-DE" sz="1600" b="1" dirty="0" err="1"/>
            <a:t>times</a:t>
          </a:r>
          <a:endParaRPr lang="en-US" sz="1600" b="1" dirty="0"/>
        </a:p>
      </dgm:t>
    </dgm:pt>
    <dgm:pt modelId="{3F9A8010-199D-422E-BD85-3707612E4FE8}" type="parTrans" cxnId="{78204738-0473-455B-A158-2EA896B237CB}">
      <dgm:prSet/>
      <dgm:spPr/>
      <dgm:t>
        <a:bodyPr/>
        <a:lstStyle/>
        <a:p>
          <a:endParaRPr lang="en-US"/>
        </a:p>
      </dgm:t>
    </dgm:pt>
    <dgm:pt modelId="{DB7C898D-4E99-4C47-932B-C359D04FE4F9}" type="sibTrans" cxnId="{78204738-0473-455B-A158-2EA896B237CB}">
      <dgm:prSet/>
      <dgm:spPr/>
      <dgm:t>
        <a:bodyPr/>
        <a:lstStyle/>
        <a:p>
          <a:endParaRPr lang="en-US"/>
        </a:p>
      </dgm:t>
    </dgm:pt>
    <dgm:pt modelId="{295E6E47-F97D-4302-91C1-5C1A75B95E77}">
      <dgm:prSet/>
      <dgm:spPr>
        <a:solidFill>
          <a:srgbClr val="2F586E"/>
        </a:solidFill>
      </dgm:spPr>
      <dgm:t>
        <a:bodyPr/>
        <a:lstStyle/>
        <a:p>
          <a:r>
            <a:rPr lang="de-DE" sz="1800"/>
            <a:t>Final Output </a:t>
          </a:r>
          <a:endParaRPr lang="en-US" sz="1800"/>
        </a:p>
      </dgm:t>
    </dgm:pt>
    <dgm:pt modelId="{3AEED6EA-4047-40C0-A51D-06C9C0D009C0}" type="parTrans" cxnId="{6ABAD176-633A-4F09-BFE0-70651E2A0EAA}">
      <dgm:prSet/>
      <dgm:spPr/>
      <dgm:t>
        <a:bodyPr/>
        <a:lstStyle/>
        <a:p>
          <a:endParaRPr lang="en-US"/>
        </a:p>
      </dgm:t>
    </dgm:pt>
    <dgm:pt modelId="{7BD80B35-5677-4053-8D87-5794788DAF98}" type="sibTrans" cxnId="{6ABAD176-633A-4F09-BFE0-70651E2A0EAA}">
      <dgm:prSet/>
      <dgm:spPr/>
      <dgm:t>
        <a:bodyPr/>
        <a:lstStyle/>
        <a:p>
          <a:endParaRPr lang="en-US"/>
        </a:p>
      </dgm:t>
    </dgm:pt>
    <dgm:pt modelId="{D45152A4-D52F-4F52-86F5-4F9B6620B750}">
      <dgm:prSet/>
      <dgm:spPr>
        <a:solidFill>
          <a:srgbClr val="2F586E"/>
        </a:solidFill>
      </dgm:spPr>
      <dgm:t>
        <a:bodyPr/>
        <a:lstStyle/>
        <a:p>
          <a:r>
            <a:rPr lang="de-DE" sz="1800" dirty="0"/>
            <a:t>Loss and F1-Score (Mean and </a:t>
          </a:r>
          <a:r>
            <a:rPr lang="de-DE" sz="1800" dirty="0" err="1"/>
            <a:t>standard</a:t>
          </a:r>
          <a:r>
            <a:rPr lang="de-DE" sz="1800" dirty="0"/>
            <a:t> </a:t>
          </a:r>
          <a:r>
            <a:rPr lang="de-DE" sz="1800" dirty="0" err="1"/>
            <a:t>deviation</a:t>
          </a:r>
          <a:r>
            <a:rPr lang="de-DE" sz="1800" dirty="0"/>
            <a:t>)</a:t>
          </a:r>
          <a:endParaRPr lang="en-US" sz="1800" dirty="0"/>
        </a:p>
      </dgm:t>
    </dgm:pt>
    <dgm:pt modelId="{6C2FC4EB-2D52-49A0-B325-84782E3F2278}" type="parTrans" cxnId="{1359F330-D5A3-4CDC-A96E-906B7B4F9F26}">
      <dgm:prSet/>
      <dgm:spPr/>
      <dgm:t>
        <a:bodyPr/>
        <a:lstStyle/>
        <a:p>
          <a:endParaRPr lang="en-US"/>
        </a:p>
      </dgm:t>
    </dgm:pt>
    <dgm:pt modelId="{9DA3C411-A949-46A8-B7A6-C157F9C46D6A}" type="sibTrans" cxnId="{1359F330-D5A3-4CDC-A96E-906B7B4F9F26}">
      <dgm:prSet/>
      <dgm:spPr/>
      <dgm:t>
        <a:bodyPr/>
        <a:lstStyle/>
        <a:p>
          <a:endParaRPr lang="en-US"/>
        </a:p>
      </dgm:t>
    </dgm:pt>
    <dgm:pt modelId="{B0B399AB-02A5-4E73-89A8-0C56B64784C5}" type="pres">
      <dgm:prSet presAssocID="{EAD08304-A7D4-4B74-AF39-BBC40CCA3A1A}" presName="Name0" presStyleCnt="0">
        <dgm:presLayoutVars>
          <dgm:dir/>
          <dgm:resizeHandles val="exact"/>
        </dgm:presLayoutVars>
      </dgm:prSet>
      <dgm:spPr/>
    </dgm:pt>
    <dgm:pt modelId="{83173BA7-006C-40F9-891F-878841B0F1AB}" type="pres">
      <dgm:prSet presAssocID="{BF419CEA-0FE6-4A32-A97F-3E2CFAE2BB53}" presName="node" presStyleLbl="node1" presStyleIdx="0" presStyleCnt="3">
        <dgm:presLayoutVars>
          <dgm:bulletEnabled val="1"/>
        </dgm:presLayoutVars>
      </dgm:prSet>
      <dgm:spPr/>
    </dgm:pt>
    <dgm:pt modelId="{B2C7F214-F2AE-421B-8A38-7144CFD9A540}" type="pres">
      <dgm:prSet presAssocID="{3A72C904-A3A5-4B58-84E3-325345D9A888}" presName="sibTrans" presStyleLbl="sibTrans1D1" presStyleIdx="0" presStyleCnt="2"/>
      <dgm:spPr/>
    </dgm:pt>
    <dgm:pt modelId="{DE525805-255F-4509-83AC-1C0CE5C5EB19}" type="pres">
      <dgm:prSet presAssocID="{3A72C904-A3A5-4B58-84E3-325345D9A888}" presName="connectorText" presStyleLbl="sibTrans1D1" presStyleIdx="0" presStyleCnt="2"/>
      <dgm:spPr/>
    </dgm:pt>
    <dgm:pt modelId="{8DBD1601-406D-4103-97A2-4DFA5B35EBFB}" type="pres">
      <dgm:prSet presAssocID="{CDF36CA4-E3D3-466F-B6DC-E363A52317F6}" presName="node" presStyleLbl="node1" presStyleIdx="1" presStyleCnt="3">
        <dgm:presLayoutVars>
          <dgm:bulletEnabled val="1"/>
        </dgm:presLayoutVars>
      </dgm:prSet>
      <dgm:spPr/>
    </dgm:pt>
    <dgm:pt modelId="{D41706A0-5966-45D6-BAA9-500E5ED40A87}" type="pres">
      <dgm:prSet presAssocID="{97175979-3CCD-4035-93FC-A089E87763B9}" presName="sibTrans" presStyleLbl="sibTrans1D1" presStyleIdx="1" presStyleCnt="2"/>
      <dgm:spPr/>
    </dgm:pt>
    <dgm:pt modelId="{42C8EFA0-1603-4FEC-8E3F-99DEC5D2DAAF}" type="pres">
      <dgm:prSet presAssocID="{97175979-3CCD-4035-93FC-A089E87763B9}" presName="connectorText" presStyleLbl="sibTrans1D1" presStyleIdx="1" presStyleCnt="2"/>
      <dgm:spPr/>
    </dgm:pt>
    <dgm:pt modelId="{865D279B-F799-4E22-8A65-5D2053E05FD9}" type="pres">
      <dgm:prSet presAssocID="{822E1FAF-854B-4121-8BE1-F45553C6BC70}" presName="node" presStyleLbl="node1" presStyleIdx="2" presStyleCnt="3">
        <dgm:presLayoutVars>
          <dgm:bulletEnabled val="1"/>
        </dgm:presLayoutVars>
      </dgm:prSet>
      <dgm:spPr/>
    </dgm:pt>
  </dgm:ptLst>
  <dgm:cxnLst>
    <dgm:cxn modelId="{E4E3AC00-8D37-4D8A-8810-44DFECF78EE0}" type="presOf" srcId="{97175979-3CCD-4035-93FC-A089E87763B9}" destId="{42C8EFA0-1603-4FEC-8E3F-99DEC5D2DAAF}" srcOrd="1" destOrd="0" presId="urn:microsoft.com/office/officeart/2016/7/layout/RepeatingBendingProcessNew"/>
    <dgm:cxn modelId="{91D10005-4C28-4444-9D37-5705672915E4}" type="presOf" srcId="{3A72C904-A3A5-4B58-84E3-325345D9A888}" destId="{B2C7F214-F2AE-421B-8A38-7144CFD9A540}" srcOrd="0" destOrd="0" presId="urn:microsoft.com/office/officeart/2016/7/layout/RepeatingBendingProcessNew"/>
    <dgm:cxn modelId="{900C731F-9C7A-4173-A59D-B977E9D9BD34}" type="presOf" srcId="{5761B152-94D7-443E-B3E8-0F7119027361}" destId="{83173BA7-006C-40F9-891F-878841B0F1AB}" srcOrd="0" destOrd="2" presId="urn:microsoft.com/office/officeart/2016/7/layout/RepeatingBendingProcessNew"/>
    <dgm:cxn modelId="{7662D12A-2B1E-4FFA-9A60-345A879B597A}" srcId="{1ADE1952-07AE-4706-959E-3ED5ED6BF0F5}" destId="{5E47BB97-16AB-4214-A333-942C4A80E3DE}" srcOrd="0" destOrd="0" parTransId="{065E0D5A-E8B2-41F7-A2F6-75B9C55F5A8B}" sibTransId="{08A170BB-F1AF-4887-A731-454D251D36E1}"/>
    <dgm:cxn modelId="{0331772B-4134-4E84-8FB8-4A31F866125B}" type="presOf" srcId="{295E6E47-F97D-4302-91C1-5C1A75B95E77}" destId="{865D279B-F799-4E22-8A65-5D2053E05FD9}" srcOrd="0" destOrd="1" presId="urn:microsoft.com/office/officeart/2016/7/layout/RepeatingBendingProcessNew"/>
    <dgm:cxn modelId="{1359F330-D5A3-4CDC-A96E-906B7B4F9F26}" srcId="{822E1FAF-854B-4121-8BE1-F45553C6BC70}" destId="{D45152A4-D52F-4F52-86F5-4F9B6620B750}" srcOrd="1" destOrd="0" parTransId="{6C2FC4EB-2D52-49A0-B325-84782E3F2278}" sibTransId="{9DA3C411-A949-46A8-B7A6-C157F9C46D6A}"/>
    <dgm:cxn modelId="{82CA2735-5BDF-4634-B314-D84CB9F0520D}" srcId="{EAD08304-A7D4-4B74-AF39-BBC40CCA3A1A}" destId="{CDF36CA4-E3D3-466F-B6DC-E363A52317F6}" srcOrd="1" destOrd="0" parTransId="{0A96C2A9-BF43-472E-A31B-561351059796}" sibTransId="{97175979-3CCD-4035-93FC-A089E87763B9}"/>
    <dgm:cxn modelId="{78204738-0473-455B-A158-2EA896B237CB}" srcId="{EAD08304-A7D4-4B74-AF39-BBC40CCA3A1A}" destId="{822E1FAF-854B-4121-8BE1-F45553C6BC70}" srcOrd="2" destOrd="0" parTransId="{3F9A8010-199D-422E-BD85-3707612E4FE8}" sibTransId="{DB7C898D-4E99-4C47-932B-C359D04FE4F9}"/>
    <dgm:cxn modelId="{04BAF769-4EAB-472E-AD03-ACA21B3D8EDF}" srcId="{CDF36CA4-E3D3-466F-B6DC-E363A52317F6}" destId="{9941329B-CDCF-4AB3-98BB-808F6BD7005A}" srcOrd="2" destOrd="0" parTransId="{51684862-D23C-4943-84A7-4412D4ABFB2E}" sibTransId="{1964C530-3DAC-42F7-8A4A-55006ACC3C8E}"/>
    <dgm:cxn modelId="{6ABAD176-633A-4F09-BFE0-70651E2A0EAA}" srcId="{822E1FAF-854B-4121-8BE1-F45553C6BC70}" destId="{295E6E47-F97D-4302-91C1-5C1A75B95E77}" srcOrd="0" destOrd="0" parTransId="{3AEED6EA-4047-40C0-A51D-06C9C0D009C0}" sibTransId="{7BD80B35-5677-4053-8D87-5794788DAF98}"/>
    <dgm:cxn modelId="{429C5B59-8AE9-4B99-A7BB-752A9DE009FA}" type="presOf" srcId="{97175979-3CCD-4035-93FC-A089E87763B9}" destId="{D41706A0-5966-45D6-BAA9-500E5ED40A87}" srcOrd="0" destOrd="0" presId="urn:microsoft.com/office/officeart/2016/7/layout/RepeatingBendingProcessNew"/>
    <dgm:cxn modelId="{17BC0C98-AB1A-4A44-AD57-1EB5B1FAFB4B}" type="presOf" srcId="{CDF36CA4-E3D3-466F-B6DC-E363A52317F6}" destId="{8DBD1601-406D-4103-97A2-4DFA5B35EBFB}" srcOrd="0" destOrd="0" presId="urn:microsoft.com/office/officeart/2016/7/layout/RepeatingBendingProcessNew"/>
    <dgm:cxn modelId="{A3BFC799-07C3-42E8-A6D8-E809C34D1562}" type="presOf" srcId="{D45152A4-D52F-4F52-86F5-4F9B6620B750}" destId="{865D279B-F799-4E22-8A65-5D2053E05FD9}" srcOrd="0" destOrd="2" presId="urn:microsoft.com/office/officeart/2016/7/layout/RepeatingBendingProcessNew"/>
    <dgm:cxn modelId="{F2C29FA5-3585-42F9-A4CD-21208A93B8B0}" type="presOf" srcId="{5E47BB97-16AB-4214-A333-942C4A80E3DE}" destId="{8DBD1601-406D-4103-97A2-4DFA5B35EBFB}" srcOrd="0" destOrd="3" presId="urn:microsoft.com/office/officeart/2016/7/layout/RepeatingBendingProcessNew"/>
    <dgm:cxn modelId="{2965A3A9-F068-475C-9A66-D462C711A7A4}" type="presOf" srcId="{822E1FAF-854B-4121-8BE1-F45553C6BC70}" destId="{865D279B-F799-4E22-8A65-5D2053E05FD9}" srcOrd="0" destOrd="0" presId="urn:microsoft.com/office/officeart/2016/7/layout/RepeatingBendingProcessNew"/>
    <dgm:cxn modelId="{3D832CB1-AC05-4C57-890E-802B3CAA5D98}" srcId="{BF419CEA-0FE6-4A32-A97F-3E2CFAE2BB53}" destId="{5761B152-94D7-443E-B3E8-0F7119027361}" srcOrd="1" destOrd="0" parTransId="{ED19275B-80D3-4A3C-92D8-F5621C339E19}" sibTransId="{CD7B4DC0-F1DD-4A81-B598-6B322A220D05}"/>
    <dgm:cxn modelId="{6DF1FAB4-0635-4CE2-83CA-7F835E8CABD7}" type="presOf" srcId="{1ADE1952-07AE-4706-959E-3ED5ED6BF0F5}" destId="{8DBD1601-406D-4103-97A2-4DFA5B35EBFB}" srcOrd="0" destOrd="2" presId="urn:microsoft.com/office/officeart/2016/7/layout/RepeatingBendingProcessNew"/>
    <dgm:cxn modelId="{013499BD-9F8B-413F-A245-7FB49AE16AF7}" type="presOf" srcId="{53FC3B5A-0075-4346-B4D6-A76514242E40}" destId="{8DBD1601-406D-4103-97A2-4DFA5B35EBFB}" srcOrd="0" destOrd="1" presId="urn:microsoft.com/office/officeart/2016/7/layout/RepeatingBendingProcessNew"/>
    <dgm:cxn modelId="{536016BE-9077-412E-A91B-468248F1BB2E}" type="presOf" srcId="{9941329B-CDCF-4AB3-98BB-808F6BD7005A}" destId="{8DBD1601-406D-4103-97A2-4DFA5B35EBFB}" srcOrd="0" destOrd="4" presId="urn:microsoft.com/office/officeart/2016/7/layout/RepeatingBendingProcessNew"/>
    <dgm:cxn modelId="{6C1C70BF-B070-4E2C-A9F6-9B0B1D09A969}" type="presOf" srcId="{881D18E7-2061-494C-BB67-472101303AA2}" destId="{83173BA7-006C-40F9-891F-878841B0F1AB}" srcOrd="0" destOrd="1" presId="urn:microsoft.com/office/officeart/2016/7/layout/RepeatingBendingProcessNew"/>
    <dgm:cxn modelId="{0D7B3EC8-1D99-4C6C-8422-8448FCB19FB1}" srcId="{BF419CEA-0FE6-4A32-A97F-3E2CFAE2BB53}" destId="{881D18E7-2061-494C-BB67-472101303AA2}" srcOrd="0" destOrd="0" parTransId="{227F5949-3AD9-4550-A9BE-3F09404C1B81}" sibTransId="{2FDD41FD-D729-448A-83AE-2E8BFDFB9CBD}"/>
    <dgm:cxn modelId="{EEFAD5D1-7F10-4122-8366-4939883384B0}" srcId="{CDF36CA4-E3D3-466F-B6DC-E363A52317F6}" destId="{1ADE1952-07AE-4706-959E-3ED5ED6BF0F5}" srcOrd="1" destOrd="0" parTransId="{151C18CE-1281-45A7-A42C-EB31F8766764}" sibTransId="{7A96E64A-A448-4EBB-89A2-28F824CCDF59}"/>
    <dgm:cxn modelId="{B81A7ED6-7E85-4C6E-85EC-DA45DB7AD157}" srcId="{EAD08304-A7D4-4B74-AF39-BBC40CCA3A1A}" destId="{BF419CEA-0FE6-4A32-A97F-3E2CFAE2BB53}" srcOrd="0" destOrd="0" parTransId="{2D786E6E-1A8A-494A-9F93-1A46795B89EB}" sibTransId="{3A72C904-A3A5-4B58-84E3-325345D9A888}"/>
    <dgm:cxn modelId="{8A8CD1E1-DE44-4E67-9F0A-D3F1CD2E76FF}" type="presOf" srcId="{BF419CEA-0FE6-4A32-A97F-3E2CFAE2BB53}" destId="{83173BA7-006C-40F9-891F-878841B0F1AB}" srcOrd="0" destOrd="0" presId="urn:microsoft.com/office/officeart/2016/7/layout/RepeatingBendingProcessNew"/>
    <dgm:cxn modelId="{FC7690E3-3CA7-4241-B555-1A70471DB915}" srcId="{CDF36CA4-E3D3-466F-B6DC-E363A52317F6}" destId="{53FC3B5A-0075-4346-B4D6-A76514242E40}" srcOrd="0" destOrd="0" parTransId="{5B86DD80-E0AC-43DD-AD46-496BEDE77E36}" sibTransId="{077F9390-F516-4EC3-BB42-9E5AFACD8C71}"/>
    <dgm:cxn modelId="{43EFCBE9-30EB-428D-88F2-611E4EE89064}" type="presOf" srcId="{EAD08304-A7D4-4B74-AF39-BBC40CCA3A1A}" destId="{B0B399AB-02A5-4E73-89A8-0C56B64784C5}" srcOrd="0" destOrd="0" presId="urn:microsoft.com/office/officeart/2016/7/layout/RepeatingBendingProcessNew"/>
    <dgm:cxn modelId="{B60F08F3-F025-440D-B2CE-FC314AFAAFA3}" type="presOf" srcId="{3A72C904-A3A5-4B58-84E3-325345D9A888}" destId="{DE525805-255F-4509-83AC-1C0CE5C5EB19}" srcOrd="1" destOrd="0" presId="urn:microsoft.com/office/officeart/2016/7/layout/RepeatingBendingProcessNew"/>
    <dgm:cxn modelId="{822545D5-3141-43C5-8577-1B6C1A3B8B47}" type="presParOf" srcId="{B0B399AB-02A5-4E73-89A8-0C56B64784C5}" destId="{83173BA7-006C-40F9-891F-878841B0F1AB}" srcOrd="0" destOrd="0" presId="urn:microsoft.com/office/officeart/2016/7/layout/RepeatingBendingProcessNew"/>
    <dgm:cxn modelId="{5BF2E258-6CAC-4DD4-81DE-B67251F90647}" type="presParOf" srcId="{B0B399AB-02A5-4E73-89A8-0C56B64784C5}" destId="{B2C7F214-F2AE-421B-8A38-7144CFD9A540}" srcOrd="1" destOrd="0" presId="urn:microsoft.com/office/officeart/2016/7/layout/RepeatingBendingProcessNew"/>
    <dgm:cxn modelId="{E682569D-3A48-4911-85FA-5FCD0AE026CF}" type="presParOf" srcId="{B2C7F214-F2AE-421B-8A38-7144CFD9A540}" destId="{DE525805-255F-4509-83AC-1C0CE5C5EB19}" srcOrd="0" destOrd="0" presId="urn:microsoft.com/office/officeart/2016/7/layout/RepeatingBendingProcessNew"/>
    <dgm:cxn modelId="{E4670DAB-7B7F-49DA-A801-1A72FD5E2FAA}" type="presParOf" srcId="{B0B399AB-02A5-4E73-89A8-0C56B64784C5}" destId="{8DBD1601-406D-4103-97A2-4DFA5B35EBFB}" srcOrd="2" destOrd="0" presId="urn:microsoft.com/office/officeart/2016/7/layout/RepeatingBendingProcessNew"/>
    <dgm:cxn modelId="{DF0EAE42-8DC2-447E-9D13-A7420A8C7220}" type="presParOf" srcId="{B0B399AB-02A5-4E73-89A8-0C56B64784C5}" destId="{D41706A0-5966-45D6-BAA9-500E5ED40A87}" srcOrd="3" destOrd="0" presId="urn:microsoft.com/office/officeart/2016/7/layout/RepeatingBendingProcessNew"/>
    <dgm:cxn modelId="{75269601-CEC0-4467-8DFC-972D9F3E2405}" type="presParOf" srcId="{D41706A0-5966-45D6-BAA9-500E5ED40A87}" destId="{42C8EFA0-1603-4FEC-8E3F-99DEC5D2DAAF}" srcOrd="0" destOrd="0" presId="urn:microsoft.com/office/officeart/2016/7/layout/RepeatingBendingProcessNew"/>
    <dgm:cxn modelId="{E140D84B-1A1A-4804-8DBF-0AE55B3C225B}" type="presParOf" srcId="{B0B399AB-02A5-4E73-89A8-0C56B64784C5}" destId="{865D279B-F799-4E22-8A65-5D2053E05FD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7F214-F2AE-421B-8A38-7144CFD9A540}">
      <dsp:nvSpPr>
        <dsp:cNvPr id="0" name=""/>
        <dsp:cNvSpPr/>
      </dsp:nvSpPr>
      <dsp:spPr>
        <a:xfrm>
          <a:off x="3225902" y="2239089"/>
          <a:ext cx="70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8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94" y="2281107"/>
        <a:ext cx="37020" cy="7404"/>
      </dsp:txXfrm>
    </dsp:sp>
    <dsp:sp modelId="{83173BA7-006C-40F9-891F-878841B0F1AB}">
      <dsp:nvSpPr>
        <dsp:cNvPr id="0" name=""/>
        <dsp:cNvSpPr/>
      </dsp:nvSpPr>
      <dsp:spPr>
        <a:xfrm>
          <a:off x="8551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Data Generator / Data </a:t>
          </a:r>
          <a:r>
            <a:rPr lang="de-DE" sz="1600" b="1" kern="1200" dirty="0" err="1"/>
            <a:t>Loader</a:t>
          </a:r>
          <a:endParaRPr lang="en-US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Load </a:t>
          </a:r>
          <a:r>
            <a:rPr lang="de-DE" sz="1300" kern="1200" dirty="0" err="1"/>
            <a:t>input</a:t>
          </a:r>
          <a:r>
            <a:rPr lang="de-DE" sz="1300" kern="1200" dirty="0"/>
            <a:t> </a:t>
          </a:r>
          <a:r>
            <a:rPr lang="de-DE" sz="1300" kern="1200" dirty="0" err="1"/>
            <a:t>data</a:t>
          </a:r>
          <a:r>
            <a:rPr lang="de-DE" sz="1300" kern="1200" dirty="0"/>
            <a:t> (</a:t>
          </a:r>
          <a:r>
            <a:rPr lang="de-DE" sz="1300" kern="1200" dirty="0" err="1"/>
            <a:t>image</a:t>
          </a:r>
          <a:r>
            <a:rPr lang="de-DE" sz="1300" kern="1200" dirty="0"/>
            <a:t> and </a:t>
          </a:r>
          <a:r>
            <a:rPr lang="de-DE" sz="1300" kern="1200" dirty="0" err="1"/>
            <a:t>annotation</a:t>
          </a:r>
          <a:r>
            <a:rPr lang="de-DE" sz="1300" kern="1200" dirty="0"/>
            <a:t> </a:t>
          </a:r>
          <a:r>
            <a:rPr lang="de-DE" sz="1300" kern="1200" dirty="0" err="1"/>
            <a:t>files</a:t>
          </a:r>
          <a:r>
            <a:rPr lang="de-DE" sz="1300" kern="1200" dirty="0"/>
            <a:t>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Data Augmentation (</a:t>
          </a:r>
          <a:r>
            <a:rPr lang="de-DE" sz="1300" kern="1200" dirty="0" err="1"/>
            <a:t>rotation</a:t>
          </a:r>
          <a:r>
            <a:rPr lang="de-DE" sz="1300" kern="1200" dirty="0"/>
            <a:t>, </a:t>
          </a:r>
          <a:r>
            <a:rPr lang="de-DE" sz="1300" kern="1200" dirty="0" err="1"/>
            <a:t>flipping</a:t>
          </a:r>
          <a:r>
            <a:rPr lang="de-DE" sz="1300" kern="1200" dirty="0"/>
            <a:t>, </a:t>
          </a:r>
          <a:r>
            <a:rPr lang="de-DE" sz="1300" kern="1200" dirty="0" err="1"/>
            <a:t>brightness</a:t>
          </a:r>
          <a:r>
            <a:rPr lang="de-DE" sz="1300" kern="1200" dirty="0"/>
            <a:t>, </a:t>
          </a:r>
          <a:r>
            <a:rPr lang="de-DE" sz="1300" kern="1200" dirty="0" err="1"/>
            <a:t>contrast</a:t>
          </a:r>
          <a:r>
            <a:rPr lang="de-DE" sz="1300" kern="1200" dirty="0"/>
            <a:t>)</a:t>
          </a:r>
          <a:endParaRPr lang="en-US" sz="1300" kern="1200" dirty="0"/>
        </a:p>
      </dsp:txBody>
      <dsp:txXfrm>
        <a:off x="8551" y="1319064"/>
        <a:ext cx="3219151" cy="1931490"/>
      </dsp:txXfrm>
    </dsp:sp>
    <dsp:sp modelId="{D41706A0-5966-45D6-BAA9-500E5ED40A87}">
      <dsp:nvSpPr>
        <dsp:cNvPr id="0" name=""/>
        <dsp:cNvSpPr/>
      </dsp:nvSpPr>
      <dsp:spPr>
        <a:xfrm>
          <a:off x="7185458" y="2239089"/>
          <a:ext cx="70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8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1850" y="2281107"/>
        <a:ext cx="37020" cy="7404"/>
      </dsp:txXfrm>
    </dsp:sp>
    <dsp:sp modelId="{8DBD1601-406D-4103-97A2-4DFA5B35EBFB}">
      <dsp:nvSpPr>
        <dsp:cNvPr id="0" name=""/>
        <dsp:cNvSpPr/>
      </dsp:nvSpPr>
      <dsp:spPr>
        <a:xfrm>
          <a:off x="3968107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KFold-CrossValidation</a:t>
          </a:r>
          <a:endParaRPr lang="en-US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Split: </a:t>
          </a:r>
          <a:r>
            <a:rPr lang="de-DE" sz="1300" kern="1200" dirty="0" err="1"/>
            <a:t>training</a:t>
          </a:r>
          <a:r>
            <a:rPr lang="de-DE" sz="1300" kern="1200" dirty="0"/>
            <a:t> / </a:t>
          </a:r>
          <a:r>
            <a:rPr lang="de-DE" sz="1300" kern="1200" dirty="0" err="1"/>
            <a:t>validation</a:t>
          </a:r>
          <a:r>
            <a:rPr lang="de-DE" sz="1300" kern="1200" dirty="0"/>
            <a:t>: 4/1 (k = 5)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Training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WarmUp</a:t>
          </a:r>
          <a:r>
            <a:rPr lang="de-DE" sz="1300" kern="1200" dirty="0"/>
            <a:t> (20 </a:t>
          </a:r>
          <a:r>
            <a:rPr lang="de-DE" sz="1300" kern="1200" dirty="0" err="1"/>
            <a:t>Epochs</a:t>
          </a:r>
          <a:r>
            <a:rPr lang="de-DE" sz="1300" kern="1200" dirty="0"/>
            <a:t> </a:t>
          </a:r>
          <a:r>
            <a:rPr lang="de-DE" sz="1300" kern="1200" dirty="0" err="1"/>
            <a:t>with</a:t>
          </a:r>
          <a:r>
            <a:rPr lang="de-DE" sz="1300" kern="1200" dirty="0"/>
            <a:t> Learning Rate Scheduler), </a:t>
          </a:r>
          <a:r>
            <a:rPr lang="de-DE" sz="1300" kern="1200" dirty="0" err="1"/>
            <a:t>Earlystopping</a:t>
          </a:r>
          <a:r>
            <a:rPr lang="de-DE" sz="1300" kern="1200" dirty="0"/>
            <a:t> (50 </a:t>
          </a:r>
          <a:r>
            <a:rPr lang="de-DE" sz="1300" kern="1200" dirty="0" err="1"/>
            <a:t>Epochs</a:t>
          </a:r>
          <a:r>
            <a:rPr lang="de-DE" sz="1300" kern="1200" dirty="0"/>
            <a:t>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Best Validation Loss and F1-Score (</a:t>
          </a:r>
          <a:r>
            <a:rPr lang="de-DE" sz="1300" kern="1200" dirty="0" err="1"/>
            <a:t>Averaged</a:t>
          </a:r>
          <a:r>
            <a:rPr lang="de-DE" sz="1300" kern="1200" dirty="0"/>
            <a:t>)</a:t>
          </a:r>
          <a:endParaRPr lang="en-US" sz="1300" kern="1200" dirty="0"/>
        </a:p>
      </dsp:txBody>
      <dsp:txXfrm>
        <a:off x="3968107" y="1319064"/>
        <a:ext cx="3219151" cy="1931490"/>
      </dsp:txXfrm>
    </dsp:sp>
    <dsp:sp modelId="{865D279B-F799-4E22-8A65-5D2053E05FD9}">
      <dsp:nvSpPr>
        <dsp:cNvPr id="0" name=""/>
        <dsp:cNvSpPr/>
      </dsp:nvSpPr>
      <dsp:spPr>
        <a:xfrm>
          <a:off x="7927663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Conducted</a:t>
          </a:r>
          <a:r>
            <a:rPr lang="de-DE" sz="1600" b="1" kern="1200" dirty="0"/>
            <a:t> </a:t>
          </a:r>
          <a:r>
            <a:rPr lang="de-DE" sz="1600" b="1" kern="1200" dirty="0" err="1"/>
            <a:t>each</a:t>
          </a:r>
          <a:r>
            <a:rPr lang="de-DE" sz="1600" b="1" kern="1200" dirty="0"/>
            <a:t> </a:t>
          </a:r>
          <a:r>
            <a:rPr lang="de-DE" sz="1600" b="1" kern="1200" dirty="0" err="1"/>
            <a:t>experiment</a:t>
          </a:r>
          <a:r>
            <a:rPr lang="de-DE" sz="1600" b="1" kern="1200" dirty="0"/>
            <a:t> </a:t>
          </a:r>
          <a:r>
            <a:rPr lang="de-DE" sz="1600" b="1" kern="1200" dirty="0" err="1"/>
            <a:t>five</a:t>
          </a:r>
          <a:r>
            <a:rPr lang="de-DE" sz="1600" b="1" kern="1200" dirty="0"/>
            <a:t> </a:t>
          </a:r>
          <a:r>
            <a:rPr lang="de-DE" sz="1600" b="1" kern="1200" dirty="0" err="1"/>
            <a:t>times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Final Output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Loss and F1-Score (Mean and </a:t>
          </a:r>
          <a:r>
            <a:rPr lang="de-DE" sz="1800" kern="1200" dirty="0" err="1"/>
            <a:t>standard</a:t>
          </a:r>
          <a:r>
            <a:rPr lang="de-DE" sz="1800" kern="1200" dirty="0"/>
            <a:t> </a:t>
          </a:r>
          <a:r>
            <a:rPr lang="de-DE" sz="1800" kern="1200" dirty="0" err="1"/>
            <a:t>deviation</a:t>
          </a:r>
          <a:r>
            <a:rPr lang="de-DE" sz="1800" kern="1200" dirty="0"/>
            <a:t>)</a:t>
          </a:r>
          <a:endParaRPr lang="en-US" sz="1800" kern="1200" dirty="0"/>
        </a:p>
      </dsp:txBody>
      <dsp:txXfrm>
        <a:off x="7927663" y="1319064"/>
        <a:ext cx="3219151" cy="193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13.08.2025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49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08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1-3: Comparative Analysis with Published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1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Results of shoes with 3 segments: background, shoe, and packaging material. From left to right: the input image, the predicted segmentation, and the corresponding ground truth segmentation image for each of the </a:t>
            </a:r>
            <a:r>
              <a:rPr lang="en-US"/>
              <a:t>two </a:t>
            </a:r>
          </a:p>
          <a:p>
            <a:r>
              <a:rPr lang="en-US"/>
              <a:t>columns. The images on the left have high overal F1-score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30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442D1-BF1A-77A2-1B9F-87E0220EA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EBB136-10BD-1308-9F29-FCB75A473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584A461-6078-7FFD-62CE-849C50086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1-3: Comparative Analysis with Published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3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Results of shoes with 3 segments: background, shoe, and </a:t>
            </a:r>
            <a:r>
              <a:rPr lang="en-US" dirty="0" err="1"/>
              <a:t>packag</a:t>
            </a:r>
            <a:r>
              <a:rPr lang="en-US" dirty="0"/>
              <a:t>-</a:t>
            </a:r>
          </a:p>
          <a:p>
            <a:r>
              <a:rPr lang="en-US" dirty="0" err="1"/>
              <a:t>ing</a:t>
            </a:r>
            <a:r>
              <a:rPr lang="en-US" dirty="0"/>
              <a:t> material. From left to right: the input image, the predicted segmentation,</a:t>
            </a:r>
          </a:p>
          <a:p>
            <a:r>
              <a:rPr lang="en-US" dirty="0"/>
              <a:t>and the corresponding ground truth segmentation image for each of the two</a:t>
            </a:r>
          </a:p>
          <a:p>
            <a:r>
              <a:rPr lang="en-US" dirty="0"/>
              <a:t>columns. The images on the left have high </a:t>
            </a:r>
            <a:r>
              <a:rPr lang="en-US" dirty="0" err="1"/>
              <a:t>overal</a:t>
            </a:r>
            <a:r>
              <a:rPr lang="en-US" dirty="0"/>
              <a:t> F1-score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837E24-565E-3BF4-B188-45723C489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273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E347C-E1D7-1CED-CAE6-E818C2661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EFFEFE-8B82-B179-036A-04744C72B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29F472-4B37-4427-835F-DA3D8E4AC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1-3: Comparative Analysis with Published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3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Results of shoes with 3 segments: background, shoe, and </a:t>
            </a:r>
            <a:r>
              <a:rPr lang="en-US" dirty="0" err="1"/>
              <a:t>packag</a:t>
            </a:r>
            <a:r>
              <a:rPr lang="en-US" dirty="0"/>
              <a:t>-</a:t>
            </a:r>
          </a:p>
          <a:p>
            <a:r>
              <a:rPr lang="en-US" dirty="0" err="1"/>
              <a:t>ing</a:t>
            </a:r>
            <a:r>
              <a:rPr lang="en-US" dirty="0"/>
              <a:t> material. From left to right: the input image, the predicted segmentation,</a:t>
            </a:r>
          </a:p>
          <a:p>
            <a:r>
              <a:rPr lang="en-US" dirty="0"/>
              <a:t>and the corresponding ground truth segmentation image for each of the two</a:t>
            </a:r>
          </a:p>
          <a:p>
            <a:r>
              <a:rPr lang="en-US" dirty="0"/>
              <a:t>columns. The images on the left have high </a:t>
            </a:r>
            <a:r>
              <a:rPr lang="en-US" dirty="0" err="1"/>
              <a:t>overal</a:t>
            </a:r>
            <a:r>
              <a:rPr lang="en-US" dirty="0"/>
              <a:t> F1-score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B1822F-C571-E6B1-17B7-BCD91E71F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98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3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 of 0.485 for input volume of (224,224,224)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memory consumption of 7.94 GB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time of around 13 seconds per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this configuration input volumes up to (320,320,320) are possible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28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research could explore the implementation of additional Vision Transformer</a:t>
            </a:r>
          </a:p>
          <a:p>
            <a:r>
              <a:rPr lang="en-US" dirty="0"/>
              <a:t>models as backbones and compare their performance with </a:t>
            </a:r>
            <a:r>
              <a:rPr lang="en-US" dirty="0" err="1"/>
              <a:t>SHViT</a:t>
            </a:r>
            <a:r>
              <a:rPr lang="en-US" dirty="0"/>
              <a:t>. Addressing the high</a:t>
            </a:r>
          </a:p>
          <a:p>
            <a:r>
              <a:rPr lang="en-US" dirty="0"/>
              <a:t>memory demand of the attention block remains an area for investigation. New advanced</a:t>
            </a:r>
          </a:p>
          <a:p>
            <a:r>
              <a:rPr lang="en-US" dirty="0"/>
              <a:t>techniques might offer further potential for reducing memory consumption. However, going</a:t>
            </a:r>
          </a:p>
          <a:p>
            <a:r>
              <a:rPr lang="en-US" dirty="0"/>
              <a:t>beyond the currently maximal usable volume of (320,320,320) may prove challenging due</a:t>
            </a:r>
          </a:p>
          <a:p>
            <a:r>
              <a:rPr lang="en-US" dirty="0"/>
              <a:t>to the constraints imposed by the 24 GB limit of the graphics card. For </a:t>
            </a:r>
            <a:r>
              <a:rPr lang="en-US" dirty="0" err="1"/>
              <a:t>SHViT</a:t>
            </a:r>
            <a:r>
              <a:rPr lang="en-US" dirty="0"/>
              <a:t> models</a:t>
            </a:r>
          </a:p>
          <a:p>
            <a:r>
              <a:rPr lang="en-US" dirty="0"/>
              <a:t>with two convolutional layers in the </a:t>
            </a:r>
            <a:r>
              <a:rPr lang="en-US" dirty="0" err="1"/>
              <a:t>PatchEmbed</a:t>
            </a:r>
            <a:r>
              <a:rPr lang="en-US" dirty="0"/>
              <a:t> block within the </a:t>
            </a:r>
            <a:r>
              <a:rPr lang="en-US" dirty="0" err="1"/>
              <a:t>SHViT</a:t>
            </a:r>
            <a:r>
              <a:rPr lang="en-US" dirty="0"/>
              <a:t> head, the next</a:t>
            </a:r>
          </a:p>
          <a:p>
            <a:r>
              <a:rPr lang="en-US" dirty="0"/>
              <a:t>larger volume would be (352,352,352), but for sure hard to reach. Therefore, innovative</a:t>
            </a:r>
          </a:p>
          <a:p>
            <a:r>
              <a:rPr lang="en-US" dirty="0"/>
              <a:t>strategies are needed to enable efficient scaling without surpassing hardware limitations.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New advanced</a:t>
            </a:r>
          </a:p>
          <a:p>
            <a:r>
              <a:rPr lang="en-US" dirty="0"/>
              <a:t>techniques might offer further potential for reducing memory consumption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229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531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139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Von Stage 2 auf Stage 3 reduziert sich die Resolution von 28 auf 14</a:t>
            </a:r>
          </a:p>
          <a:p>
            <a:endParaRPr lang="de-DE" dirty="0"/>
          </a:p>
          <a:p>
            <a:r>
              <a:rPr lang="en-US" dirty="0"/>
              <a:t>1. CNN uses weighted filters, Sliding Window uses Attention</a:t>
            </a:r>
          </a:p>
          <a:p>
            <a:r>
              <a:rPr lang="en-US" dirty="0"/>
              <a:t>On the other hand, CNNs have proved the importance of preserving the highly local relations with regional connections in convolution kernels. </a:t>
            </a:r>
          </a:p>
          <a:p>
            <a:r>
              <a:rPr lang="en-US" dirty="0"/>
              <a:t>Convolutions with sliding windows naturally capture the 2D spatial information without additional position encodings.</a:t>
            </a:r>
          </a:p>
          <a:p>
            <a:r>
              <a:rPr lang="en-US" dirty="0"/>
              <a:t>They applied overlapping sliding windows to establish cross-window dependencies</a:t>
            </a:r>
          </a:p>
          <a:p>
            <a:endParaRPr lang="en-US" dirty="0"/>
          </a:p>
          <a:p>
            <a:r>
              <a:rPr lang="en-US" dirty="0"/>
              <a:t>2. CNNs use shared weights, sliding windows work depending on data</a:t>
            </a:r>
          </a:p>
          <a:p>
            <a:r>
              <a:rPr lang="en-US" dirty="0"/>
              <a:t>...the computation of responses is only related to shared weights and ‘pixels’ within the same window.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 each window, we propose MCSA to establish the highly local dependencies between the central patch and surrounding patches.</a:t>
            </a:r>
          </a:p>
          <a:p>
            <a:endParaRPr lang="de-DE" dirty="0"/>
          </a:p>
          <a:p>
            <a:r>
              <a:rPr lang="de-DE" dirty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62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136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Grenze mit </a:t>
            </a:r>
            <a:r>
              <a:rPr lang="de-DE" dirty="0" err="1"/>
              <a:t>sw</a:t>
            </a:r>
            <a:r>
              <a:rPr lang="de-DE" dirty="0"/>
              <a:t>: 320, 320, 320</a:t>
            </a:r>
          </a:p>
          <a:p>
            <a:r>
              <a:rPr lang="de-DE" dirty="0"/>
              <a:t>Grenze ohne </a:t>
            </a:r>
            <a:r>
              <a:rPr lang="de-DE" dirty="0" err="1"/>
              <a:t>sw</a:t>
            </a:r>
            <a:r>
              <a:rPr lang="de-DE" dirty="0"/>
              <a:t>: 224x224x224</a:t>
            </a:r>
          </a:p>
          <a:p>
            <a:endParaRPr lang="de-DE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2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2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attention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2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212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depth is the number of blocks in the stages.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embedded dim in each stage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712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0AE9-C62F-6998-2F76-7BBEA484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C0D8ED-5BEB-EBE4-9A0D-4F6C3DDBF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84918A-46C8-8A76-CF08-0522E87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1-3: Comparative Analysis with Published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Experiments 2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Results of shoes with 3 segments: background, shoe, and </a:t>
            </a:r>
            <a:r>
              <a:rPr lang="en-US" dirty="0" err="1"/>
              <a:t>packag</a:t>
            </a:r>
            <a:r>
              <a:rPr lang="en-US" dirty="0"/>
              <a:t>-</a:t>
            </a:r>
          </a:p>
          <a:p>
            <a:r>
              <a:rPr lang="en-US" dirty="0" err="1"/>
              <a:t>ing</a:t>
            </a:r>
            <a:r>
              <a:rPr lang="en-US" dirty="0"/>
              <a:t> material. From left to right: the input image, the predicted segmentation,</a:t>
            </a:r>
          </a:p>
          <a:p>
            <a:r>
              <a:rPr lang="en-US" dirty="0"/>
              <a:t>and the corresponding ground truth segmentation image for each of the two</a:t>
            </a:r>
          </a:p>
          <a:p>
            <a:r>
              <a:rPr lang="en-US" dirty="0"/>
              <a:t>columns. The images on the left have high </a:t>
            </a:r>
            <a:r>
              <a:rPr lang="en-US" dirty="0" err="1"/>
              <a:t>overal</a:t>
            </a:r>
            <a:r>
              <a:rPr lang="en-US" dirty="0"/>
              <a:t> F1-score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322359-2C3E-C099-A93C-C7B73D412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76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0C26F-89B7-F066-BC49-657A3B7B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D51360-3D83-5EB0-BB3E-387EC25A6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73AFE-E7E6-A5A3-B2FE-2F82D8907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DD8B0-D240-42C7-86D1-50574452B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17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"mit_b5": {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embed_dims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[64, 128, 320, 512],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[3, 6, 40, 3],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decode_dim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768,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"SHViT_s2": 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embed_dims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[128, 308, 448],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partial_dims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[32, 66, 96],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"depths": [2, 4, 5],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"types": ["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"s", "s"],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},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86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3D-SHViT model with central self-attention</a:t>
            </a:r>
          </a:p>
          <a:p>
            <a:r>
              <a:rPr lang="en-US" dirty="0"/>
              <a:t>From left to right: the input image, the predicted segmentation, and the corresponding</a:t>
            </a:r>
          </a:p>
          <a:p>
            <a:r>
              <a:rPr lang="en-US" dirty="0"/>
              <a:t>ground truth segmentation image for each of the two columns.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20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303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180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Experimentdurchführung</a:t>
            </a:r>
          </a:p>
          <a:p>
            <a:r>
              <a:rPr lang="de-DE" dirty="0"/>
              <a:t>=================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: </a:t>
            </a:r>
            <a:r>
              <a:rPr lang="de-DE" dirty="0" err="1"/>
              <a:t>shuffle</a:t>
            </a:r>
            <a:r>
              <a:rPr lang="de-DE" dirty="0"/>
              <a:t> and </a:t>
            </a:r>
            <a:r>
              <a:rPr lang="de-DE" dirty="0" err="1"/>
              <a:t>augmentation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shuffle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>
                <a:latin typeface="Arial" panose="020B0604020202020204" pitchFamily="34" charset="0"/>
              </a:rPr>
              <a:t>learning</a:t>
            </a:r>
            <a:r>
              <a:rPr lang="de-DE" dirty="0">
                <a:latin typeface="Arial" panose="020B0604020202020204" pitchFamily="34" charset="0"/>
              </a:rPr>
              <a:t> rate: </a:t>
            </a:r>
          </a:p>
          <a:p>
            <a:r>
              <a:rPr lang="de-DE" dirty="0">
                <a:latin typeface="Arial" panose="020B0604020202020204" pitchFamily="34" charset="0"/>
              </a:rPr>
              <a:t>Wenn die </a:t>
            </a:r>
            <a:r>
              <a:rPr lang="de-DE" dirty="0" err="1">
                <a:latin typeface="Arial" panose="020B0604020202020204" pitchFamily="34" charset="0"/>
              </a:rPr>
              <a:t>Validationerror</a:t>
            </a:r>
            <a:r>
              <a:rPr lang="de-DE" dirty="0">
                <a:latin typeface="Arial" panose="020B0604020202020204" pitchFamily="34" charset="0"/>
              </a:rPr>
              <a:t> für eine gewisse Anzahl von Epochen nicht reduziert wird, dann wird </a:t>
            </a:r>
            <a:r>
              <a:rPr lang="de-DE" dirty="0" err="1">
                <a:latin typeface="Arial" panose="020B0604020202020204" pitchFamily="34" charset="0"/>
              </a:rPr>
              <a:t>lr</a:t>
            </a:r>
            <a:r>
              <a:rPr lang="de-DE" dirty="0">
                <a:latin typeface="Arial" panose="020B0604020202020204" pitchFamily="34" charset="0"/>
              </a:rPr>
              <a:t> halbiert</a:t>
            </a:r>
          </a:p>
          <a:p>
            <a:r>
              <a:rPr lang="de-DE" dirty="0">
                <a:latin typeface="Arial" panose="020B0604020202020204" pitchFamily="34" charset="0"/>
              </a:rPr>
              <a:t>Early </a:t>
            </a:r>
            <a:r>
              <a:rPr lang="de-DE" dirty="0" err="1">
                <a:latin typeface="Arial" panose="020B0604020202020204" pitchFamily="34" charset="0"/>
              </a:rPr>
              <a:t>stopping</a:t>
            </a:r>
            <a:r>
              <a:rPr lang="de-DE" dirty="0">
                <a:latin typeface="Arial" panose="020B0604020202020204" pitchFamily="34" charset="0"/>
              </a:rPr>
              <a:t>, wenn </a:t>
            </a:r>
            <a:r>
              <a:rPr lang="de-DE" dirty="0" err="1">
                <a:latin typeface="Arial" panose="020B0604020202020204" pitchFamily="34" charset="0"/>
              </a:rPr>
              <a:t>Valloss</a:t>
            </a:r>
            <a:r>
              <a:rPr lang="de-DE" dirty="0">
                <a:latin typeface="Arial" panose="020B0604020202020204" pitchFamily="34" charset="0"/>
              </a:rPr>
              <a:t> innerhalb 50 Epochen nicht besser geworden ist, dann wird </a:t>
            </a:r>
            <a:r>
              <a:rPr lang="de-DE" dirty="0" err="1">
                <a:latin typeface="Arial" panose="020B0604020202020204" pitchFamily="34" charset="0"/>
              </a:rPr>
              <a:t>training</a:t>
            </a:r>
            <a:r>
              <a:rPr lang="de-DE" dirty="0">
                <a:latin typeface="Arial" panose="020B0604020202020204" pitchFamily="34" charset="0"/>
              </a:rPr>
              <a:t> gestoppt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16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3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12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33773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41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2" name="Grafik 4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5" name="Grafik 1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2" name="Grafik 1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3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54264"/>
            <a:ext cx="12192000" cy="5603736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39" y="1807559"/>
            <a:ext cx="9588972" cy="2176686"/>
          </a:xfrm>
        </p:spPr>
        <p:txBody>
          <a:bodyPr/>
          <a:lstStyle/>
          <a:p>
            <a:r>
              <a:rPr lang="en-US" sz="4400" dirty="0"/>
              <a:t>Evaluation of </a:t>
            </a:r>
            <a:r>
              <a:rPr lang="en-US" sz="4400" dirty="0" err="1"/>
              <a:t>SHViT</a:t>
            </a:r>
            <a:r>
              <a:rPr lang="en-US" sz="4400" dirty="0"/>
              <a:t> for </a:t>
            </a:r>
            <a:br>
              <a:rPr lang="en-US" sz="4400" dirty="0"/>
            </a:br>
            <a:r>
              <a:rPr lang="en-US" sz="4400" dirty="0"/>
              <a:t>Volumetric Semantic Segmentation </a:t>
            </a:r>
            <a:br>
              <a:rPr lang="en-US" sz="4400" dirty="0"/>
            </a:br>
            <a:r>
              <a:rPr lang="en-US" sz="4400" dirty="0"/>
              <a:t>in Industrial CT Scans</a:t>
            </a:r>
            <a:endParaRPr lang="de-DE" sz="4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52E443-D8B7-CAA7-14BD-527C5FC34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BC401-28E4-F3B2-C81A-5C18F69BB30E}"/>
              </a:ext>
            </a:extLst>
          </p:cNvPr>
          <p:cNvSpPr txBox="1">
            <a:spLocks/>
          </p:cNvSpPr>
          <p:nvPr/>
        </p:nvSpPr>
        <p:spPr>
          <a:xfrm>
            <a:off x="434739" y="4481708"/>
            <a:ext cx="9144000" cy="11220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ChangGeng Drewes</a:t>
            </a:r>
          </a:p>
          <a:p>
            <a:r>
              <a:rPr lang="de-DE" sz="2400" dirty="0" err="1"/>
              <a:t>Advisor</a:t>
            </a:r>
            <a:r>
              <a:rPr lang="de-DE" sz="2400" dirty="0"/>
              <a:t>: Martin </a:t>
            </a:r>
            <a:r>
              <a:rPr lang="de-DE" sz="2400" dirty="0" err="1"/>
              <a:t>Leipert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7363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670B-2ACB-3035-4B7C-620B0F56A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15E57514-7BA9-A294-155D-D4A1AF88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42FBE-61FD-825E-FFD9-63D5CC08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A42C64-FDB7-FB2D-9561-0573C817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131AF7-70F4-A376-5409-8CE6E73D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6144803-223A-D00F-4790-1B984CCC4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4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D74C-D27A-3056-A263-F28B9685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DBE46E-F076-9670-8D88-D9BFD7FF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99CC872-C2E8-4C73-9CC7-648F3E3EC96E}" type="datetime4">
              <a:rPr lang="de-DE" smtClean="0"/>
              <a:pPr>
                <a:spcAft>
                  <a:spcPts val="600"/>
                </a:spcAft>
              </a:pPr>
              <a:t>13. August 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4C1AA9-9A35-33A6-EF75-B2ECB7EC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549DD-5352-95C0-37EC-D23922F5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949F9DF-37BD-4CD6-BF49-65BA579E1D7A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95E3EE-67D3-0235-5D2D-113E8A6E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Implementation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4F2CB90C-3F70-A1B8-F119-F70AA9AD893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900146" y="301185"/>
            <a:ext cx="1080000" cy="386413"/>
          </a:xfrm>
        </p:spPr>
        <p:txBody>
          <a:bodyPr/>
          <a:lstStyle/>
          <a:p>
            <a:endParaRPr lang="de-DE"/>
          </a:p>
        </p:txBody>
      </p:sp>
      <p:graphicFrame>
        <p:nvGraphicFramePr>
          <p:cNvPr id="11" name="Textplatzhalter 6">
            <a:extLst>
              <a:ext uri="{FF2B5EF4-FFF2-40B4-BE49-F238E27FC236}">
                <a16:creationId xmlns:a16="http://schemas.microsoft.com/office/drawing/2014/main" id="{E1BC4154-B52D-94BD-28EE-371FF26D4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606145"/>
              </p:ext>
            </p:extLst>
          </p:nvPr>
        </p:nvGraphicFramePr>
        <p:xfrm>
          <a:off x="518317" y="1631156"/>
          <a:ext cx="11155366" cy="456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114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4849-3603-EFBF-0E09-F9BF8BC6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Experiment /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7BB81-AC66-2EB3-F0CC-A044A51F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1DB30-B72F-EE04-40F3-020F887E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473D3-7C2B-EC8D-4801-48A8CFA4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EBC5E4-993C-4F8D-FCA2-AFEBC3FAF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99CC872-C2E8-4C73-9CC7-648F3E3EC96E}" type="datetime4">
              <a:rPr lang="de-DE" smtClean="0"/>
              <a:pPr>
                <a:spcAft>
                  <a:spcPts val="600"/>
                </a:spcAft>
              </a:pPr>
              <a:t>13. August 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949F9DF-37BD-4CD6-BF49-65BA579E1D7A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Experiment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9CC25D-26F1-4CE3-A0BD-A2014771D9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Evaluation of Maximum Volume Size for </a:t>
            </a:r>
            <a:r>
              <a:rPr lang="en-US" dirty="0" err="1"/>
              <a:t>SHViT</a:t>
            </a:r>
            <a:r>
              <a:rPr lang="en-US" dirty="0"/>
              <a:t> on a 24 GB GPU</a:t>
            </a:r>
            <a:endParaRPr lang="de-DE" dirty="0"/>
          </a:p>
        </p:txBody>
      </p:sp>
      <p:pic>
        <p:nvPicPr>
          <p:cNvPr id="51" name="Picture 50" descr="A collage of images of a person's body&#10;&#10;AI-generated content may be incorrect.">
            <a:extLst>
              <a:ext uri="{FF2B5EF4-FFF2-40B4-BE49-F238E27FC236}">
                <a16:creationId xmlns:a16="http://schemas.microsoft.com/office/drawing/2014/main" id="{0127FAE4-1AA5-CCCB-0D98-2F462FC43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62" y="1452563"/>
            <a:ext cx="5385108" cy="5000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nhaltsplatzhalter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FA1692F-C710-F57A-4726-C941F53CA2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4" y="1422827"/>
            <a:ext cx="5470525" cy="2641348"/>
          </a:xfrm>
        </p:spPr>
      </p:pic>
      <p:pic>
        <p:nvPicPr>
          <p:cNvPr id="12" name="Inhaltsplatzhalter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4E28DDA-71E5-3E77-9F3E-1FEAAFCD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4" y="1422827"/>
            <a:ext cx="5635417" cy="2708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2954522-5C68-4F7B-2DE1-F877B4EA3542}"/>
              </a:ext>
            </a:extLst>
          </p:cNvPr>
          <p:cNvSpPr txBox="1"/>
          <p:nvPr/>
        </p:nvSpPr>
        <p:spPr>
          <a:xfrm>
            <a:off x="6341329" y="2854710"/>
            <a:ext cx="1229504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128x128x128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4B636D-8631-715D-1086-2427C2282D29}"/>
              </a:ext>
            </a:extLst>
          </p:cNvPr>
          <p:cNvSpPr txBox="1"/>
          <p:nvPr/>
        </p:nvSpPr>
        <p:spPr>
          <a:xfrm>
            <a:off x="6341329" y="4523672"/>
            <a:ext cx="1229504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224x224x224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902D58-E786-06A3-AAC9-160619D424A9}"/>
              </a:ext>
            </a:extLst>
          </p:cNvPr>
          <p:cNvSpPr txBox="1"/>
          <p:nvPr/>
        </p:nvSpPr>
        <p:spPr>
          <a:xfrm>
            <a:off x="6341329" y="6192634"/>
            <a:ext cx="1229504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320x320x320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6C68D5-29BB-2FAF-E285-74E3EEF1CCF5}"/>
              </a:ext>
            </a:extLst>
          </p:cNvPr>
          <p:cNvSpPr txBox="1"/>
          <p:nvPr/>
        </p:nvSpPr>
        <p:spPr>
          <a:xfrm>
            <a:off x="6913755" y="1211766"/>
            <a:ext cx="445314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           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	      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1C346C0-0A4C-CDD8-B33C-2CB5D182B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12" y="6516654"/>
            <a:ext cx="3966421" cy="234536"/>
          </a:xfrm>
          <a:prstGeom prst="rect">
            <a:avLst/>
          </a:prstGeom>
        </p:spPr>
      </p:pic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4AE8FE56-F0C3-266D-46E4-078785CE0ED2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F41A46-FB73-B701-58AE-11A09D57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60" y="4200536"/>
            <a:ext cx="4504450" cy="2316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53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74AB-2334-7566-E18C-75E23CD4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F319352-A937-54AB-95CD-F5FA5A21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5D53A5F-CFBD-22B3-28F3-81FB04AC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8F68AB-20B2-4906-AB97-305A090D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737F4C8-2F4D-4CDC-9D02-1C152532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C59131-6955-84F9-D01C-60F8C20440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4217" y="3916715"/>
            <a:ext cx="4824288" cy="863600"/>
          </a:xfrm>
        </p:spPr>
        <p:txBody>
          <a:bodyPr/>
          <a:lstStyle/>
          <a:p>
            <a:r>
              <a:rPr lang="en-US" dirty="0"/>
              <a:t>Overview of input volume sizes and their corresponding segmentation resolutions of the </a:t>
            </a:r>
            <a:r>
              <a:rPr lang="en-US" dirty="0" err="1"/>
              <a:t>SHViT</a:t>
            </a:r>
            <a:r>
              <a:rPr lang="en-US" dirty="0"/>
              <a:t> CSA B5/S2-model for different number of convolutional layers</a:t>
            </a:r>
            <a:r>
              <a:rPr lang="de-DE" dirty="0"/>
              <a:t>.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B7003C0-030F-9526-1549-B220020713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0" y="4953001"/>
            <a:ext cx="5469732" cy="960319"/>
          </a:xfrm>
        </p:spPr>
        <p:txBody>
          <a:bodyPr/>
          <a:lstStyle/>
          <a:p>
            <a:r>
              <a:rPr lang="en-US" dirty="0"/>
              <a:t>F1-score versus GPU memory consumption for different number of convolutional layers and volume sizes keeping segmentation volume same. The experiment with 4 convolutional layers was not executed due to very high memory demand. 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52A2B2-22F8-9479-6F98-A640E23E88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Impact of Convolutional Depth on F1-score</a:t>
            </a:r>
          </a:p>
        </p:txBody>
      </p:sp>
      <p:pic>
        <p:nvPicPr>
          <p:cNvPr id="15" name="Grafik 1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D7CD3CA-CC69-4519-B6E6-DEB1A9DC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1" y="2008210"/>
            <a:ext cx="5469732" cy="264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A66E50-77ED-9A2B-2F7C-F475F512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1" y="2008210"/>
            <a:ext cx="5163819" cy="1701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2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86B8-A484-95D1-524C-1EABEFD0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8F8E1F9-0FE5-BD58-74EE-20E3A34A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E48B158-9E25-A2E6-BC07-55FDE48B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E8709D8-B61B-1729-C025-A16680C7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C7F8D2A-EDD7-880C-62F3-C83BC134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95837B-E196-0CB1-FD72-C3AC5ED81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Effects of Kernel Size on F1-score and Memory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BB79F81-56EA-0BE6-86EC-45F8ADA8E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03781" y="5781838"/>
            <a:ext cx="5968540" cy="511084"/>
          </a:xfrm>
        </p:spPr>
        <p:txBody>
          <a:bodyPr/>
          <a:lstStyle/>
          <a:p>
            <a:r>
              <a:rPr lang="en-US" dirty="0"/>
              <a:t>F1-score versus GPU memory consumption for different kernel sizes</a:t>
            </a:r>
            <a:endParaRPr lang="de-DE" dirty="0"/>
          </a:p>
        </p:txBody>
      </p:sp>
      <p:pic>
        <p:nvPicPr>
          <p:cNvPr id="22" name="Grafik 21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3D10C390-5E19-39E9-BA64-02C452EF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65" y="1403687"/>
            <a:ext cx="8707372" cy="41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26B1327-0B2B-C45E-BB44-36AD10D64291}"/>
              </a:ext>
            </a:extLst>
          </p:cNvPr>
          <p:cNvSpPr txBox="1"/>
          <p:nvPr/>
        </p:nvSpPr>
        <p:spPr>
          <a:xfrm>
            <a:off x="10557635" y="5510568"/>
            <a:ext cx="163290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</a:t>
            </a:r>
            <a:r>
              <a:rPr kumimoji="0" lang="de-DE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lang="de-DE" sz="1400" b="1" u="sng" dirty="0">
                <a:solidFill>
                  <a:prstClr val="black"/>
                </a:solidFill>
                <a:latin typeface="Arial"/>
              </a:rPr>
              <a:t> 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SHViT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CSA (B5/S2) 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N=2      224x224x224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6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0A27-0C30-5826-B5C2-A33AD730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A764E-2137-59C4-460F-CE5F3914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2390-EA42-22E7-6D54-A112A03A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D1F7-00FF-2E4B-CC09-3153E5B8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A01A7E-C868-3EF4-55B3-57F2D54A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785DBF-A585-97D3-0226-4841CA2A8F2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C6A5E1-D2EB-C533-7284-038CF4583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7" y="1708536"/>
            <a:ext cx="4974433" cy="20628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82A7F2E-C2CF-F046-ABF8-732FFE17EF93}"/>
              </a:ext>
            </a:extLst>
          </p:cNvPr>
          <p:cNvSpPr txBox="1"/>
          <p:nvPr/>
        </p:nvSpPr>
        <p:spPr>
          <a:xfrm>
            <a:off x="518318" y="4187367"/>
            <a:ext cx="49160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Comparison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segmentation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r>
              <a:rPr lang="de-DE" sz="1400" dirty="0"/>
              <a:t> (F1-scores)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Residual SE </a:t>
            </a:r>
            <a:r>
              <a:rPr lang="de-DE" sz="1400" dirty="0" err="1"/>
              <a:t>UNet</a:t>
            </a:r>
            <a:r>
              <a:rPr lang="de-DE" sz="1400" dirty="0"/>
              <a:t> and </a:t>
            </a:r>
            <a:r>
              <a:rPr lang="de-DE" sz="1400" dirty="0" err="1"/>
              <a:t>SHViT</a:t>
            </a:r>
            <a:r>
              <a:rPr lang="de-DE" sz="1400" dirty="0"/>
              <a:t> </a:t>
            </a:r>
            <a:r>
              <a:rPr lang="de-DE" sz="1400" dirty="0" err="1"/>
              <a:t>Segformer</a:t>
            </a:r>
            <a:r>
              <a:rPr lang="de-DE" sz="1400" dirty="0"/>
              <a:t> </a:t>
            </a:r>
            <a:r>
              <a:rPr lang="de-DE" sz="1400" dirty="0" err="1"/>
              <a:t>models</a:t>
            </a:r>
            <a:r>
              <a:rPr lang="de-DE" sz="1400" dirty="0"/>
              <a:t> </a:t>
            </a:r>
            <a:r>
              <a:rPr lang="de-DE" sz="1400" dirty="0" err="1"/>
              <a:t>across</a:t>
            </a:r>
            <a:r>
              <a:rPr lang="de-DE" sz="1400" dirty="0"/>
              <a:t> </a:t>
            </a:r>
            <a:r>
              <a:rPr lang="de-DE" sz="1400" dirty="0" err="1"/>
              <a:t>three</a:t>
            </a:r>
            <a:r>
              <a:rPr lang="de-DE" sz="1400" dirty="0"/>
              <a:t> different </a:t>
            </a:r>
            <a:r>
              <a:rPr lang="de-DE" sz="1400" dirty="0" err="1"/>
              <a:t>classes</a:t>
            </a:r>
            <a:r>
              <a:rPr lang="de-DE" sz="1400" dirty="0"/>
              <a:t>. The </a:t>
            </a:r>
            <a:r>
              <a:rPr lang="de-DE" sz="1400" dirty="0" err="1"/>
              <a:t>UNet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consistently</a:t>
            </a:r>
            <a:r>
              <a:rPr lang="de-DE" sz="1400" dirty="0"/>
              <a:t> </a:t>
            </a:r>
            <a:r>
              <a:rPr lang="de-DE" sz="1400" dirty="0" err="1"/>
              <a:t>outperforms</a:t>
            </a:r>
            <a:r>
              <a:rPr lang="de-DE" sz="1400" dirty="0"/>
              <a:t> </a:t>
            </a:r>
            <a:r>
              <a:rPr lang="de-DE" sz="1400" dirty="0" err="1"/>
              <a:t>SHViT</a:t>
            </a:r>
            <a:r>
              <a:rPr lang="de-DE" sz="1400" dirty="0"/>
              <a:t> </a:t>
            </a:r>
            <a:r>
              <a:rPr lang="de-DE" sz="1400" dirty="0" err="1"/>
              <a:t>Segformer</a:t>
            </a:r>
            <a:r>
              <a:rPr lang="de-DE" sz="1400" dirty="0"/>
              <a:t>, </a:t>
            </a:r>
            <a:r>
              <a:rPr lang="de-DE" sz="1400" dirty="0" err="1"/>
              <a:t>particularly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»</a:t>
            </a:r>
            <a:r>
              <a:rPr lang="de-DE" sz="1400" dirty="0" err="1"/>
              <a:t>Shoe</a:t>
            </a:r>
            <a:r>
              <a:rPr lang="de-DE" sz="1400" dirty="0"/>
              <a:t>« and »</a:t>
            </a:r>
            <a:r>
              <a:rPr lang="de-DE" sz="1400" dirty="0" err="1"/>
              <a:t>Packaging</a:t>
            </a:r>
            <a:r>
              <a:rPr lang="de-DE" sz="1400" dirty="0"/>
              <a:t> Material« </a:t>
            </a:r>
            <a:r>
              <a:rPr lang="de-DE" sz="1400" dirty="0" err="1"/>
              <a:t>categories</a:t>
            </a:r>
            <a:endParaRPr lang="de-DE" sz="1400" dirty="0"/>
          </a:p>
        </p:txBody>
      </p:sp>
      <p:pic>
        <p:nvPicPr>
          <p:cNvPr id="14" name="Grafik 13" descr="Ein Bild, das Kunst, Farbigkeit, Muster, Screenshot enthält.&#10;&#10;KI-generierte Inhalte können fehlerhaft sein.">
            <a:extLst>
              <a:ext uri="{FF2B5EF4-FFF2-40B4-BE49-F238E27FC236}">
                <a16:creationId xmlns:a16="http://schemas.microsoft.com/office/drawing/2014/main" id="{4FFD7F1D-B363-2D53-9058-2A28FC747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81" y="1827480"/>
            <a:ext cx="6341590" cy="32872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C8A70C-A9BB-3B8E-4F9C-66B1EE94F664}"/>
              </a:ext>
            </a:extLst>
          </p:cNvPr>
          <p:cNvSpPr txBox="1"/>
          <p:nvPr/>
        </p:nvSpPr>
        <p:spPr>
          <a:xfrm>
            <a:off x="5623778" y="5475405"/>
            <a:ext cx="636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shoes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3 </a:t>
            </a:r>
            <a:r>
              <a:rPr lang="de-DE" sz="1400" dirty="0" err="1"/>
              <a:t>segments</a:t>
            </a:r>
            <a:r>
              <a:rPr lang="de-DE" sz="1400" dirty="0"/>
              <a:t>: </a:t>
            </a:r>
            <a:r>
              <a:rPr lang="de-DE" sz="1400" dirty="0" err="1"/>
              <a:t>background</a:t>
            </a:r>
            <a:r>
              <a:rPr lang="de-DE" sz="1400" dirty="0"/>
              <a:t>, </a:t>
            </a:r>
            <a:r>
              <a:rPr lang="de-DE" sz="1400" dirty="0" err="1"/>
              <a:t>shoe</a:t>
            </a:r>
            <a:r>
              <a:rPr lang="de-DE" sz="1400" dirty="0"/>
              <a:t>, and </a:t>
            </a:r>
            <a:r>
              <a:rPr lang="de-DE" sz="1400" dirty="0" err="1"/>
              <a:t>packaging</a:t>
            </a:r>
            <a:r>
              <a:rPr lang="de-DE" sz="1400" dirty="0"/>
              <a:t> material. </a:t>
            </a:r>
          </a:p>
          <a:p>
            <a:r>
              <a:rPr lang="de-DE" sz="1400" dirty="0" err="1"/>
              <a:t>Left</a:t>
            </a:r>
            <a:r>
              <a:rPr lang="de-DE" sz="1400" dirty="0"/>
              <a:t> </a:t>
            </a:r>
            <a:r>
              <a:rPr lang="de-DE" sz="1400" dirty="0" err="1"/>
              <a:t>images</a:t>
            </a:r>
            <a:r>
              <a:rPr lang="de-DE" sz="1400" dirty="0"/>
              <a:t>: high F1-score, </a:t>
            </a:r>
            <a:r>
              <a:rPr lang="de-DE" sz="1400" dirty="0" err="1"/>
              <a:t>right</a:t>
            </a:r>
            <a:r>
              <a:rPr lang="de-DE" sz="1400" dirty="0"/>
              <a:t> </a:t>
            </a:r>
            <a:r>
              <a:rPr lang="de-DE" sz="1400" dirty="0" err="1"/>
              <a:t>images</a:t>
            </a:r>
            <a:r>
              <a:rPr lang="de-DE" sz="1400" dirty="0"/>
              <a:t>: </a:t>
            </a:r>
            <a:r>
              <a:rPr lang="de-DE" sz="1400" dirty="0" err="1"/>
              <a:t>low</a:t>
            </a:r>
            <a:r>
              <a:rPr lang="de-DE" sz="1400" dirty="0"/>
              <a:t> F1-score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EA9AC9-7015-D4C1-30C1-6BFBC66FDC3B}"/>
              </a:ext>
            </a:extLst>
          </p:cNvPr>
          <p:cNvSpPr txBox="1"/>
          <p:nvPr/>
        </p:nvSpPr>
        <p:spPr>
          <a:xfrm>
            <a:off x="5999356" y="1591265"/>
            <a:ext cx="323385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dirty="0">
                <a:solidFill>
                  <a:prstClr val="black"/>
                </a:solidFill>
                <a:latin typeface="Arial"/>
              </a:rPr>
              <a:t>i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9671A6-8DE8-2C5B-7EA2-C0A9B77D7AC2}"/>
              </a:ext>
            </a:extLst>
          </p:cNvPr>
          <p:cNvSpPr txBox="1"/>
          <p:nvPr/>
        </p:nvSpPr>
        <p:spPr>
          <a:xfrm>
            <a:off x="9144000" y="1587188"/>
            <a:ext cx="2821258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dirty="0">
                <a:solidFill>
                  <a:prstClr val="black"/>
                </a:solidFill>
                <a:latin typeface="Arial"/>
              </a:rPr>
              <a:t>i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6B03003-A1CA-57B2-32DA-64F3C1292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34" y="5221438"/>
            <a:ext cx="7224386" cy="17679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0BAC51E-90CB-1708-1ABA-CD581F23D089}"/>
              </a:ext>
            </a:extLst>
          </p:cNvPr>
          <p:cNvSpPr txBox="1"/>
          <p:nvPr/>
        </p:nvSpPr>
        <p:spPr>
          <a:xfrm>
            <a:off x="518317" y="5585565"/>
            <a:ext cx="163290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</a:t>
            </a:r>
            <a:r>
              <a:rPr kumimoji="0" lang="de-DE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lang="de-DE" sz="1400" b="1" u="sng" dirty="0">
                <a:solidFill>
                  <a:prstClr val="black"/>
                </a:solidFill>
                <a:latin typeface="Arial"/>
              </a:rPr>
              <a:t> 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SHViT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CSA (B5/S2) 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N=2, KS=3, 256x256x256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1034-A511-A1E2-8991-39659987B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86988-702D-DBAB-FF1B-F9B83D43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6FE8-63C1-62C5-6485-81EBF163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5C882-58AE-7FCD-373B-63FE230E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72E4C9-F902-0017-CA68-D0B5228A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C6F05-0E75-78C2-7BD9-1D746BBB853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8CF1B3-7755-0142-B6BE-E6A91623B920}"/>
              </a:ext>
            </a:extLst>
          </p:cNvPr>
          <p:cNvSpPr txBox="1"/>
          <p:nvPr/>
        </p:nvSpPr>
        <p:spPr>
          <a:xfrm>
            <a:off x="518318" y="4187367"/>
            <a:ext cx="51985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Comparison of segmentation performance (F1-scores) between the Residual SE </a:t>
            </a:r>
            <a:r>
              <a:rPr lang="en-US" sz="1400" dirty="0" err="1"/>
              <a:t>UNet</a:t>
            </a:r>
            <a:r>
              <a:rPr lang="en-US" sz="1400" dirty="0"/>
              <a:t> and </a:t>
            </a:r>
            <a:r>
              <a:rPr lang="en-US" sz="1400" dirty="0" err="1"/>
              <a:t>SHViT</a:t>
            </a:r>
            <a:r>
              <a:rPr lang="en-US" sz="1400" dirty="0"/>
              <a:t> </a:t>
            </a:r>
            <a:r>
              <a:rPr lang="en-US" sz="1400" dirty="0" err="1"/>
              <a:t>Segformer</a:t>
            </a:r>
            <a:r>
              <a:rPr lang="en-US" sz="1400" dirty="0"/>
              <a:t> models across four different classes. The F1-score of </a:t>
            </a:r>
            <a:r>
              <a:rPr lang="en-US" sz="1400" dirty="0" err="1"/>
              <a:t>UNet</a:t>
            </a:r>
            <a:r>
              <a:rPr lang="en-US" sz="1400" dirty="0"/>
              <a:t> model for the segments »Inner Sole« and »Upper Material« is higher then for </a:t>
            </a:r>
            <a:r>
              <a:rPr lang="en-US" sz="1400" dirty="0" err="1"/>
              <a:t>SHViT</a:t>
            </a:r>
            <a:r>
              <a:rPr lang="en-US" sz="1400" dirty="0"/>
              <a:t> </a:t>
            </a:r>
            <a:r>
              <a:rPr lang="en-US" sz="1400" dirty="0" err="1"/>
              <a:t>Segformer</a:t>
            </a:r>
            <a:r>
              <a:rPr lang="en-US" sz="1400" dirty="0"/>
              <a:t> model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5B847-3FD2-F3F0-93E8-11D2F4C0B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2" y="1708536"/>
            <a:ext cx="5048509" cy="2495678"/>
          </a:xfrm>
          <a:prstGeom prst="rect">
            <a:avLst/>
          </a:prstGeom>
        </p:spPr>
      </p:pic>
      <p:pic>
        <p:nvPicPr>
          <p:cNvPr id="11" name="Grafik 10" descr="Ein Bild, das Screenshot, Farbigkeit, Kunst, Grafiken enthält.&#10;&#10;KI-generierte Inhalte können fehlerhaft sein.">
            <a:extLst>
              <a:ext uri="{FF2B5EF4-FFF2-40B4-BE49-F238E27FC236}">
                <a16:creationId xmlns:a16="http://schemas.microsoft.com/office/drawing/2014/main" id="{AC67044E-1D76-F71A-DCE1-AD526E848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57" y="1827481"/>
            <a:ext cx="6173165" cy="32351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948B11-8C39-9846-E1F1-476F1DDB2AAC}"/>
              </a:ext>
            </a:extLst>
          </p:cNvPr>
          <p:cNvSpPr txBox="1"/>
          <p:nvPr/>
        </p:nvSpPr>
        <p:spPr>
          <a:xfrm>
            <a:off x="5831934" y="5408498"/>
            <a:ext cx="6226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shoes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4 </a:t>
            </a:r>
            <a:r>
              <a:rPr lang="de-DE" sz="1400" dirty="0" err="1"/>
              <a:t>segments</a:t>
            </a:r>
            <a:r>
              <a:rPr lang="de-DE" sz="1400" dirty="0"/>
              <a:t>: </a:t>
            </a:r>
            <a:r>
              <a:rPr lang="de-DE" sz="1400" dirty="0" err="1"/>
              <a:t>background</a:t>
            </a:r>
            <a:r>
              <a:rPr lang="de-DE" sz="1400" dirty="0"/>
              <a:t>, </a:t>
            </a:r>
            <a:r>
              <a:rPr lang="de-DE" sz="1400" dirty="0" err="1"/>
              <a:t>outer</a:t>
            </a:r>
            <a:r>
              <a:rPr lang="de-DE" sz="1400" dirty="0"/>
              <a:t> </a:t>
            </a:r>
            <a:r>
              <a:rPr lang="de-DE" sz="1400" dirty="0" err="1"/>
              <a:t>sole</a:t>
            </a:r>
            <a:r>
              <a:rPr lang="de-DE" sz="1400" dirty="0"/>
              <a:t>, </a:t>
            </a:r>
            <a:r>
              <a:rPr lang="de-DE" sz="1400" dirty="0" err="1"/>
              <a:t>inner</a:t>
            </a:r>
            <a:r>
              <a:rPr lang="de-DE" sz="1400" dirty="0"/>
              <a:t> </a:t>
            </a:r>
            <a:r>
              <a:rPr lang="de-DE" sz="1400" dirty="0" err="1"/>
              <a:t>sole</a:t>
            </a:r>
            <a:r>
              <a:rPr lang="de-DE" sz="1400" dirty="0"/>
              <a:t>, </a:t>
            </a:r>
            <a:r>
              <a:rPr lang="de-DE" sz="1400" dirty="0" err="1"/>
              <a:t>upper</a:t>
            </a:r>
            <a:r>
              <a:rPr lang="de-DE" sz="1400" dirty="0"/>
              <a:t> material</a:t>
            </a:r>
          </a:p>
          <a:p>
            <a:r>
              <a:rPr lang="de-DE" sz="1400" dirty="0" err="1"/>
              <a:t>Left</a:t>
            </a:r>
            <a:r>
              <a:rPr lang="de-DE" sz="1400" dirty="0"/>
              <a:t> </a:t>
            </a:r>
            <a:r>
              <a:rPr lang="de-DE" sz="1400" dirty="0" err="1"/>
              <a:t>images</a:t>
            </a:r>
            <a:r>
              <a:rPr lang="de-DE" sz="1400" dirty="0"/>
              <a:t>: high F1-score, </a:t>
            </a:r>
            <a:r>
              <a:rPr lang="de-DE" sz="1400" dirty="0" err="1"/>
              <a:t>right</a:t>
            </a:r>
            <a:r>
              <a:rPr lang="de-DE" sz="1400" dirty="0"/>
              <a:t> </a:t>
            </a:r>
            <a:r>
              <a:rPr lang="de-DE" sz="1400" dirty="0" err="1"/>
              <a:t>images</a:t>
            </a:r>
            <a:r>
              <a:rPr lang="de-DE" sz="1400" dirty="0"/>
              <a:t>: </a:t>
            </a:r>
            <a:r>
              <a:rPr lang="de-DE" sz="1400" dirty="0" err="1"/>
              <a:t>low</a:t>
            </a:r>
            <a:r>
              <a:rPr lang="de-DE" sz="1400" dirty="0"/>
              <a:t> F1-score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113858-BFB6-8DF1-25AC-23866ED0D7BA}"/>
              </a:ext>
            </a:extLst>
          </p:cNvPr>
          <p:cNvSpPr txBox="1"/>
          <p:nvPr/>
        </p:nvSpPr>
        <p:spPr>
          <a:xfrm>
            <a:off x="6259548" y="1591265"/>
            <a:ext cx="323385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dirty="0">
                <a:solidFill>
                  <a:prstClr val="black"/>
                </a:solidFill>
                <a:latin typeface="Arial"/>
              </a:rPr>
              <a:t>i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F2EEFE-F78B-1AFC-A026-05C13AD3DA27}"/>
              </a:ext>
            </a:extLst>
          </p:cNvPr>
          <p:cNvSpPr txBox="1"/>
          <p:nvPr/>
        </p:nvSpPr>
        <p:spPr>
          <a:xfrm>
            <a:off x="9404192" y="1587188"/>
            <a:ext cx="2821258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dirty="0">
                <a:solidFill>
                  <a:prstClr val="black"/>
                </a:solidFill>
                <a:latin typeface="Arial"/>
              </a:rPr>
              <a:t>i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68303D0-F427-F563-99E7-A0D6A3328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89" y="5173787"/>
            <a:ext cx="6079559" cy="16966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88F69CB-AA8C-E93D-DF5D-3F4A588A40D4}"/>
              </a:ext>
            </a:extLst>
          </p:cNvPr>
          <p:cNvSpPr txBox="1"/>
          <p:nvPr/>
        </p:nvSpPr>
        <p:spPr>
          <a:xfrm>
            <a:off x="518317" y="5585565"/>
            <a:ext cx="163290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</a:t>
            </a:r>
            <a:r>
              <a:rPr kumimoji="0" lang="de-DE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lang="de-DE" sz="1400" b="1" u="sng" dirty="0">
                <a:solidFill>
                  <a:prstClr val="black"/>
                </a:solidFill>
                <a:latin typeface="Arial"/>
              </a:rPr>
              <a:t> 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SHViT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CSA (B5/S2) </a:t>
            </a:r>
            <a:r>
              <a:rPr lang="de-DE" sz="1400" dirty="0">
                <a:solidFill>
                  <a:prstClr val="black"/>
                </a:solidFill>
                <a:latin typeface="Arial"/>
              </a:rPr>
              <a:t>N=2, KS=3, 256x256x256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50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ABD9-29BB-EE27-77C9-0EB7AF08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3C2C3-1CC9-C56F-4556-CEA2F5D7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EC565-E904-9022-C68F-05D9ABA8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5075E-C977-5E67-75D7-5B756EC9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7472E5-6F9C-4DC5-9793-D6E6A539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4E8F4-BA5F-E92B-B24F-BA08C9D9F6B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D1E748B-5449-8356-3D18-127148D5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5" y="1511065"/>
            <a:ext cx="11507610" cy="3835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C9F6C6-FE4D-62A2-F2C2-C3884904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84" y="5433981"/>
            <a:ext cx="6553768" cy="1828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9590DD-1870-5442-4C4D-402DC692C4BE}"/>
              </a:ext>
            </a:extLst>
          </p:cNvPr>
          <p:cNvSpPr txBox="1"/>
          <p:nvPr/>
        </p:nvSpPr>
        <p:spPr>
          <a:xfrm>
            <a:off x="1880834" y="1323636"/>
            <a:ext cx="10088141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i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mage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     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thruth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80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07CDAB-E5AF-48B0-8B1D-303C1C3D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August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BCF04EC-6611-75A9-E53F-2CE7E80D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A397B-1AAE-52A3-924D-13D13F8E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A80C26A-584F-2428-6E75-9817F5FC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B484735-74FB-606E-308B-37A32CD71A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Summary of </a:t>
            </a:r>
            <a:r>
              <a:rPr lang="en-US" noProof="0" dirty="0" err="1"/>
              <a:t>SHViT</a:t>
            </a:r>
            <a:r>
              <a:rPr lang="en-US" noProof="0" dirty="0"/>
              <a:t> comparison with </a:t>
            </a:r>
            <a:r>
              <a:rPr lang="en-US" noProof="0" dirty="0" err="1"/>
              <a:t>Unet</a:t>
            </a:r>
            <a:r>
              <a:rPr lang="en-US" noProof="0" dirty="0"/>
              <a:t> CNN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0194636-BF11-90E1-D095-4AC7C186732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B1B35228-5A92-6DA9-A28C-F52A2496FE6D}"/>
              </a:ext>
            </a:extLst>
          </p:cNvPr>
          <p:cNvSpPr txBox="1">
            <a:spLocks/>
          </p:cNvSpPr>
          <p:nvPr/>
        </p:nvSpPr>
        <p:spPr>
          <a:xfrm>
            <a:off x="616740" y="1674594"/>
            <a:ext cx="11157745" cy="4569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r>
              <a:rPr lang="en-US" dirty="0"/>
              <a:t>Transformers perform worse than CNNs on small datasets – even with augmentation</a:t>
            </a:r>
            <a:endParaRPr lang="de-DE" dirty="0"/>
          </a:p>
          <a:p>
            <a:endParaRPr lang="en-US" dirty="0"/>
          </a:p>
          <a:p>
            <a:r>
              <a:rPr lang="en-US" dirty="0"/>
              <a:t>CNNs excel at capturing fine details due to skip connections</a:t>
            </a:r>
          </a:p>
          <a:p>
            <a:endParaRPr lang="en-US" dirty="0"/>
          </a:p>
          <a:p>
            <a:r>
              <a:rPr lang="en-US" dirty="0"/>
              <a:t>Transformers need more training time</a:t>
            </a:r>
          </a:p>
          <a:p>
            <a:endParaRPr lang="en-US" dirty="0"/>
          </a:p>
          <a:p>
            <a:r>
              <a:rPr lang="en-US" dirty="0"/>
              <a:t>Transformers resolve fine details less effectively – especially when trained from scratch (like ours)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05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695CD-2A2E-E900-A590-4CCBFB97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66C62745-997D-E8F7-AABE-355A5CF6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…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74D6BF-1B06-F4B2-7FF1-C114B29E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C739D2-D2C1-B934-090C-D15E3012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C69AD-B705-44B4-4902-DFD9DC01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4314930-CEB8-57B5-2F5D-213C50BCE2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1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DDA73-3C58-4BBB-0FC7-6A24993E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B80267FB-D838-D748-FE5C-FEAEA1CD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/ Future Work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C312D1-BF4D-9A30-7FE6-E35F3A2E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2125EF-9E4F-2662-91E2-BCFB684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3F4B5-5432-395D-2F94-949EDC92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E3C79D1-2C99-B6C0-F40F-8813A6392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85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0044-9501-15BF-355C-614D1177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C2D750-B270-993B-C8CC-60423070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5E42-D05E-F42F-5A4B-A9C99122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4FB7-6EF3-5753-1891-676B7C94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A953-A0E4-97DD-8183-DCBF59E5DF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3D </a:t>
            </a:r>
            <a:r>
              <a:rPr lang="en-US" b="1" dirty="0" err="1"/>
              <a:t>SHViT-SegFormer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central self-attention and B5/S2 configuration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convolutional heads in the overlap patch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size of the central self-attention layer is 3</a:t>
            </a:r>
          </a:p>
          <a:p>
            <a:endParaRPr lang="en-US" dirty="0"/>
          </a:p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 of 0.485 for input volume of (224,224,224)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consumption of 8.05 GB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time of around 13 seconds per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this configuration input volumes up to (320,320,320) are possible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AEA528-9C3C-05BF-A6DD-F10BA4FE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3DD085-5C2C-8046-3B37-F0EA62500BF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Recommended Model Configuration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CFD013-5A79-1021-EF46-EC92922A915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214C-0474-2327-1DEB-396E7359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32C83-13E4-CAF7-3667-79C06CDC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B54C4-B6E3-FD8A-33D3-32A7710B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9AC28-F699-9266-1E58-9D2D2A36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63D63D-CC14-485C-054B-54D0647A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E15001-545C-C204-E762-55CF0D5EE29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AEA1DF-7150-5AEB-35CA-60F945FCA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7" y="2046779"/>
            <a:ext cx="9511508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 Extension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additional Vision Transformer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backbones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their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SHViT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Demand: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consumption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remains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Volume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Scaling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maximum: (320, 320, 320), limited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 GB GPU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possible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(352, 352, 352)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desirable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</a:t>
            </a:r>
            <a:endParaRPr lang="de-DE" altLang="de-DE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Innovative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scaling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exceeding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3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A8F0-486A-E5D0-F15A-A6FCB44C7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84DE2B-5673-5EED-70C0-DAAF442D62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CFEE9FDA-718E-3049-1F4C-03F9B317EE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94726"/>
            <a:ext cx="12192000" cy="556327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0CF6B55-3146-6991-E2CB-32E0CE210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197880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94726"/>
            <a:ext cx="12192000" cy="556327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Attention</a:t>
            </a:r>
          </a:p>
          <a:p>
            <a:r>
              <a:rPr lang="de-DE" dirty="0" err="1"/>
              <a:t>Because</a:t>
            </a:r>
            <a:r>
              <a:rPr lang="de-DE" dirty="0"/>
              <a:t> Attention </a:t>
            </a:r>
            <a:r>
              <a:rPr lang="de-DE" dirty="0" err="1"/>
              <a:t>is</a:t>
            </a:r>
            <a:r>
              <a:rPr lang="de-DE" dirty="0"/>
              <a:t> all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EAABE-C761-AEB8-AC66-761EF6CB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1AE6AA4-AFE0-D33F-FDDE-A1102FE284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B614D1EB-1229-CECC-EAD6-5513FD516F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94726"/>
            <a:ext cx="12192000" cy="556327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475FE6E-4689-4606-DC68-8F2443DCB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r>
              <a:rPr lang="de-DE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04223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69CE81-5C45-5746-3E79-C111E17A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65B0AF-1863-0249-B484-05852891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65911-C897-5DF8-AC57-C67B4586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D77D003-C07A-4FA5-80B4-325C7D8B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Self Attention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E3591BD-7BDF-6252-F95E-335AD1B011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351BF87-14D4-E4F1-8922-83FD30BC4BE3}"/>
              </a:ext>
            </a:extLst>
          </p:cNvPr>
          <p:cNvGrpSpPr/>
          <p:nvPr/>
        </p:nvGrpSpPr>
        <p:grpSpPr>
          <a:xfrm>
            <a:off x="570035" y="633584"/>
            <a:ext cx="6270874" cy="6001082"/>
            <a:chOff x="2574023" y="567120"/>
            <a:chExt cx="6492566" cy="606754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B4DF13FB-1DDC-4DBC-279E-EF8E13954532}"/>
                </a:ext>
              </a:extLst>
            </p:cNvPr>
            <p:cNvGrpSpPr/>
            <p:nvPr/>
          </p:nvGrpSpPr>
          <p:grpSpPr>
            <a:xfrm>
              <a:off x="2574023" y="567120"/>
              <a:ext cx="6492566" cy="3250669"/>
              <a:chOff x="2606699" y="567120"/>
              <a:chExt cx="6492566" cy="3250669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BE6EF4D-2F9E-B16A-0728-02695470F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699" y="567120"/>
                <a:ext cx="6492566" cy="32506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1D67044B-88B8-311E-637B-8069422EED18}"/>
                  </a:ext>
                </a:extLst>
              </p:cNvPr>
              <p:cNvSpPr/>
              <p:nvPr/>
            </p:nvSpPr>
            <p:spPr>
              <a:xfrm>
                <a:off x="6931880" y="2974215"/>
                <a:ext cx="353410" cy="811573"/>
              </a:xfrm>
              <a:prstGeom prst="round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16C217A-2B5F-F4DF-538A-647F63B6B444}"/>
                </a:ext>
              </a:extLst>
            </p:cNvPr>
            <p:cNvGrpSpPr/>
            <p:nvPr/>
          </p:nvGrpSpPr>
          <p:grpSpPr>
            <a:xfrm>
              <a:off x="4358556" y="3988965"/>
              <a:ext cx="3507406" cy="2645701"/>
              <a:chOff x="4392740" y="3988965"/>
              <a:chExt cx="3507406" cy="2645701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D0C1933-69F8-7BE1-EFB9-778DD741D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740" y="3988965"/>
                <a:ext cx="3507406" cy="26457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8106214-203B-0623-E525-5EBF8F8856A2}"/>
                  </a:ext>
                </a:extLst>
              </p:cNvPr>
              <p:cNvSpPr/>
              <p:nvPr/>
            </p:nvSpPr>
            <p:spPr>
              <a:xfrm>
                <a:off x="6553287" y="4152881"/>
                <a:ext cx="1232210" cy="915433"/>
              </a:xfrm>
              <a:prstGeom prst="round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E7C33AA5-CC15-301B-32AB-9A73AB18C7C2}"/>
                </a:ext>
              </a:extLst>
            </p:cNvPr>
            <p:cNvSpPr/>
            <p:nvPr/>
          </p:nvSpPr>
          <p:spPr>
            <a:xfrm rot="10800000">
              <a:off x="6986699" y="3772969"/>
              <a:ext cx="178420" cy="36799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EEBC08E-5BEB-B4C2-3BBC-0607002986F7}"/>
              </a:ext>
            </a:extLst>
          </p:cNvPr>
          <p:cNvSpPr txBox="1"/>
          <p:nvPr/>
        </p:nvSpPr>
        <p:spPr>
          <a:xfrm>
            <a:off x="7275313" y="2278112"/>
            <a:ext cx="449443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Attention Block with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qk</a:t>
            </a:r>
            <a:r>
              <a:rPr lang="en-US" sz="2000" baseline="30000" dirty="0" err="1">
                <a:solidFill>
                  <a:schemeClr val="tx1">
                    <a:alpha val="80000"/>
                  </a:schemeClr>
                </a:solidFill>
              </a:rPr>
              <a:t>T</a:t>
            </a:r>
            <a:r>
              <a:rPr lang="en-US" sz="2000" baseline="30000" dirty="0">
                <a:solidFill>
                  <a:schemeClr val="tx1">
                    <a:alpha val="80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with O(n</a:t>
            </a:r>
            <a:r>
              <a:rPr lang="en-US" sz="2000" baseline="30000" dirty="0">
                <a:solidFill>
                  <a:schemeClr val="tx1">
                    <a:alpha val="8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Idea: use Central Self-Attention 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simViT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Paper)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distant areas have weak relationships focus on local point and its immediate neighbors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-&gt; Single head central self attention</a:t>
            </a:r>
          </a:p>
        </p:txBody>
      </p:sp>
    </p:spTree>
    <p:extLst>
      <p:ext uri="{BB962C8B-B14F-4D97-AF65-F5344CB8AC3E}">
        <p14:creationId xmlns:p14="http://schemas.microsoft.com/office/powerpoint/2010/main" val="22031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3FBD-F83A-8DCA-7594-5A8E63B1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FBBB0A-15B6-B297-CCEC-EF410240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C872-C2E8-4C73-9CC7-648F3E3EC96E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7FB18F-D8E1-CB28-A5A4-BFD9395F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75F197-2A78-83AA-F3CA-9478E052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7D16A7-580A-9D18-AC6E-B4B2B7CAC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11A7C4-BF4C-7F76-211D-58DD0FA7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Memory </a:t>
            </a:r>
            <a:r>
              <a:rPr lang="de-DE" dirty="0" err="1"/>
              <a:t>consumption</a:t>
            </a:r>
            <a:r>
              <a:rPr lang="de-DE" dirty="0"/>
              <a:t> in </a:t>
            </a:r>
            <a:r>
              <a:rPr lang="de-DE" dirty="0" err="1"/>
              <a:t>attention</a:t>
            </a:r>
            <a:r>
              <a:rPr lang="de-DE" dirty="0"/>
              <a:t> block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68D92838-EBF4-71F3-EF02-50ADA128F2D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6B228D-2CDF-038E-CD43-F9924443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2" y="1631156"/>
            <a:ext cx="5085080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AC67D9DD-C305-656A-E9A1-4AB7E52727B0}"/>
              </a:ext>
            </a:extLst>
          </p:cNvPr>
          <p:cNvSpPr txBox="1">
            <a:spLocks/>
          </p:cNvSpPr>
          <p:nvPr/>
        </p:nvSpPr>
        <p:spPr>
          <a:xfrm>
            <a:off x="780370" y="1761221"/>
            <a:ext cx="5918813" cy="41198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7ACF96-6235-0F61-09E2-E4CD50E810EA}"/>
              </a:ext>
            </a:extLst>
          </p:cNvPr>
          <p:cNvSpPr txBox="1"/>
          <p:nvPr/>
        </p:nvSpPr>
        <p:spPr>
          <a:xfrm>
            <a:off x="5800942" y="1356297"/>
            <a:ext cx="5610688" cy="5192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an i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nput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lang="de-DE" sz="1600" dirty="0">
                <a:solidFill>
                  <a:prstClr val="black"/>
                </a:solidFill>
              </a:rPr>
              <a:t> (224,224,224)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After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Overlap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Patch Embedding Block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: (56,56,56)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After Stage 1: (28,28,28) [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input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size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into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stage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2]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Stage 2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attention</a:t>
            </a:r>
            <a:r>
              <a:rPr lang="de-DE" sz="1600" dirty="0">
                <a:solidFill>
                  <a:prstClr val="black"/>
                </a:solidFill>
              </a:rPr>
              <a:t> block: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q, k, v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each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dimension</a:t>
            </a:r>
            <a:r>
              <a:rPr lang="de-DE" sz="1600" dirty="0">
                <a:solidFill>
                  <a:prstClr val="black"/>
                </a:solidFill>
              </a:rPr>
              <a:t>: (…, 28,28,28) 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prstClr val="black"/>
                </a:solidFill>
              </a:rPr>
              <a:t>After flattening the spatial dimensions, the shapes become:</a:t>
            </a:r>
            <a:endParaRPr lang="de-DE" sz="16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q, k, v </a:t>
            </a:r>
            <a:r>
              <a:rPr lang="de-DE" sz="1600" dirty="0" err="1">
                <a:solidFill>
                  <a:prstClr val="black"/>
                </a:solidFill>
              </a:rPr>
              <a:t>shape</a:t>
            </a:r>
            <a:r>
              <a:rPr lang="de-DE" sz="1600" dirty="0">
                <a:solidFill>
                  <a:prstClr val="black"/>
                </a:solidFill>
              </a:rPr>
              <a:t>: (…, 21952)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solidFill>
                  <a:prstClr val="black"/>
                </a:solidFill>
              </a:rPr>
              <a:t>q^T</a:t>
            </a:r>
            <a:r>
              <a:rPr lang="de-DE" sz="1600" dirty="0">
                <a:solidFill>
                  <a:prstClr val="black"/>
                </a:solidFill>
              </a:rPr>
              <a:t>*k : 21952 * 21952 = 480 Million </a:t>
            </a:r>
            <a:r>
              <a:rPr lang="de-DE" sz="1600" dirty="0" err="1">
                <a:solidFill>
                  <a:prstClr val="black"/>
                </a:solidFill>
              </a:rPr>
              <a:t>elements</a:t>
            </a:r>
            <a:r>
              <a:rPr lang="de-DE" sz="1600" dirty="0">
                <a:solidFill>
                  <a:prstClr val="black"/>
                </a:solidFill>
              </a:rPr>
              <a:t> (a </a:t>
            </a:r>
            <a:r>
              <a:rPr lang="de-DE" sz="1600" dirty="0" err="1">
                <a:solidFill>
                  <a:prstClr val="black"/>
                </a:solidFill>
              </a:rPr>
              <a:t>lot</a:t>
            </a:r>
            <a:r>
              <a:rPr lang="de-DE" sz="1600" dirty="0">
                <a:solidFill>
                  <a:prstClr val="black"/>
                </a:solidFill>
              </a:rPr>
              <a:t>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6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solidFill>
                  <a:prstClr val="black"/>
                </a:solidFill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an </a:t>
            </a:r>
            <a:r>
              <a:rPr lang="de-DE" sz="1600" dirty="0" err="1">
                <a:solidFill>
                  <a:prstClr val="black"/>
                </a:solidFill>
              </a:rPr>
              <a:t>input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image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shape</a:t>
            </a:r>
            <a:r>
              <a:rPr lang="de-DE" sz="1600" dirty="0">
                <a:solidFill>
                  <a:prstClr val="black"/>
                </a:solidFill>
              </a:rPr>
              <a:t> (448,448,448) </a:t>
            </a:r>
            <a:r>
              <a:rPr lang="de-DE" sz="1600" dirty="0" err="1">
                <a:solidFill>
                  <a:prstClr val="black"/>
                </a:solidFill>
              </a:rPr>
              <a:t>then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q^T</a:t>
            </a:r>
            <a:r>
              <a:rPr lang="de-DE" sz="1600" dirty="0">
                <a:solidFill>
                  <a:prstClr val="black"/>
                </a:solidFill>
              </a:rPr>
              <a:t>*k = 30,840,979,456 = 31 </a:t>
            </a:r>
            <a:r>
              <a:rPr lang="de-DE" sz="1600" dirty="0" err="1">
                <a:solidFill>
                  <a:prstClr val="black"/>
                </a:solidFill>
              </a:rPr>
              <a:t>Billions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elements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-&gt; Solution (</a:t>
            </a:r>
            <a:r>
              <a:rPr lang="de-DE" sz="1600" dirty="0" err="1">
                <a:solidFill>
                  <a:prstClr val="black"/>
                </a:solidFill>
              </a:rPr>
              <a:t>applying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central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self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attention</a:t>
            </a:r>
            <a:r>
              <a:rPr lang="de-DE" sz="1600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9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651C4F-46C9-5164-F84D-6010D08E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6F0FDE-CD53-4EFC-5B02-3EEFFF25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59521C-CC94-5516-D42A-B7AE471C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ABCF93-0F6A-EDDC-909A-D1F249613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E9CE11-E49A-0AA0-6E5B-A7EBF6CF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details of 3D </a:t>
            </a:r>
            <a:r>
              <a:rPr lang="en-US" dirty="0" err="1"/>
              <a:t>SHViT</a:t>
            </a:r>
            <a:r>
              <a:rPr lang="en-US" dirty="0"/>
              <a:t> variants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5B49A6C-DF20-7B0E-C451-4768A8D9C9D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2B1439-6BA9-2144-5FB7-7FBA2C58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41" y="2160038"/>
            <a:ext cx="9975203" cy="31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0135-39D5-A359-BAB6-EEDFBAEB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AB9F3-EE9D-86F2-6AFB-5B07839C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5C890-DC2E-1D84-1060-F6C0A849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BD962-D8AB-BBFA-FC0F-64DFCAA5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EACAEF-1C29-C42D-2B33-E2749DA3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B27B5-A8A0-2A8D-0533-E1872A9B74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CE95837-B3AC-B07C-92F7-38DAFAB09626}"/>
              </a:ext>
            </a:extLst>
          </p:cNvPr>
          <p:cNvSpPr txBox="1"/>
          <p:nvPr/>
        </p:nvSpPr>
        <p:spPr>
          <a:xfrm>
            <a:off x="518317" y="4187367"/>
            <a:ext cx="5780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Comparison of segmentation performance (F1-scores) between the Residual SE </a:t>
            </a:r>
            <a:r>
              <a:rPr lang="en-US" dirty="0" err="1"/>
              <a:t>UNet</a:t>
            </a:r>
            <a:r>
              <a:rPr lang="en-US" dirty="0"/>
              <a:t> and </a:t>
            </a:r>
            <a:r>
              <a:rPr lang="en-US" dirty="0" err="1"/>
              <a:t>SHViT</a:t>
            </a:r>
            <a:r>
              <a:rPr lang="en-US" dirty="0"/>
              <a:t> </a:t>
            </a:r>
            <a:r>
              <a:rPr lang="en-US" dirty="0" err="1"/>
              <a:t>Segformer</a:t>
            </a:r>
            <a:r>
              <a:rPr lang="en-US" dirty="0"/>
              <a:t> models across two different classes. The </a:t>
            </a:r>
            <a:r>
              <a:rPr lang="en-US" dirty="0" err="1"/>
              <a:t>UNet</a:t>
            </a:r>
            <a:r>
              <a:rPr lang="en-US" dirty="0"/>
              <a:t> model achieves higher overall performance due to the better prediction of the »Inside Volume«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9F9800-300D-E413-4046-BCC0BC9E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7" y="1587613"/>
            <a:ext cx="5833304" cy="2295928"/>
          </a:xfrm>
          <a:prstGeom prst="rect">
            <a:avLst/>
          </a:prstGeom>
        </p:spPr>
      </p:pic>
      <p:pic>
        <p:nvPicPr>
          <p:cNvPr id="11" name="Grafik 10" descr="Ein Bild, das Screenshot, Farbigkeit, Kunst, Mosaik enthält.&#10;&#10;KI-generierte Inhalte können fehlerhaft sein.">
            <a:extLst>
              <a:ext uri="{FF2B5EF4-FFF2-40B4-BE49-F238E27FC236}">
                <a16:creationId xmlns:a16="http://schemas.microsoft.com/office/drawing/2014/main" id="{1F1E5880-4B0F-4E66-2B0F-AE2C78F81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56" y="1639988"/>
            <a:ext cx="5500455" cy="2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CEC5E-C63D-C90F-2ACE-019CE4FB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AA3D01-E149-EE7D-42C8-B6FFE730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384E-CA1B-492A-A12E-87612B1FCD6C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3FFCED-A4A5-B6F4-D5BD-2B1BB3D0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4CF29-DF0F-009F-B2DF-3D98168E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09AFFED-21ED-EF28-FFEF-DCA2CE9C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Dataset</a:t>
            </a:r>
          </a:p>
        </p:txBody>
      </p:sp>
      <p:pic>
        <p:nvPicPr>
          <p:cNvPr id="15" name="Grafik 14" descr="Ein Bild, das Schuh, Schuhwerk enthält.&#10;&#10;KI-generierte Inhalte können fehlerhaft sein.">
            <a:extLst>
              <a:ext uri="{FF2B5EF4-FFF2-40B4-BE49-F238E27FC236}">
                <a16:creationId xmlns:a16="http://schemas.microsoft.com/office/drawing/2014/main" id="{418DA4AB-017D-EF66-F8A5-A04E02A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504"/>
          <a:stretch>
            <a:fillRect/>
          </a:stretch>
        </p:blipFill>
        <p:spPr>
          <a:xfrm>
            <a:off x="518318" y="1528139"/>
            <a:ext cx="3255363" cy="325536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A3BC7EF-6A4C-5A80-0048-F7C4371C50F6}"/>
              </a:ext>
            </a:extLst>
          </p:cNvPr>
          <p:cNvSpPr txBox="1">
            <a:spLocks/>
          </p:cNvSpPr>
          <p:nvPr/>
        </p:nvSpPr>
        <p:spPr>
          <a:xfrm>
            <a:off x="3940510" y="1609639"/>
            <a:ext cx="4120991" cy="848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40 high-resolution 3D CT-scans of shoes in boxes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BAD2EB2-8851-0551-0128-3610B3C9D72E}"/>
              </a:ext>
            </a:extLst>
          </p:cNvPr>
          <p:cNvSpPr txBox="1"/>
          <p:nvPr/>
        </p:nvSpPr>
        <p:spPr>
          <a:xfrm>
            <a:off x="1819259" y="5126776"/>
            <a:ext cx="3418981" cy="126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lvl="1"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Ground truth labels are:</a:t>
            </a:r>
          </a:p>
          <a:p>
            <a:pPr marL="228600" lvl="1"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cardboard, outsole, insole, upper material, tongue, filling material, background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7A4C366-F985-5902-77C8-CC19A66251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4FCE390-2B6A-28D2-E46E-0734C6446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101" y="2609177"/>
            <a:ext cx="6796669" cy="37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8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A6059-B538-D6DA-3B24-5C5E969A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59EB7-DBD2-5F2F-B427-ACED1CFF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65112-4EFB-2FB7-79BD-79192A7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145C-F8C9-AC26-A8C4-011B2AB6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FE246B-2AEB-82DF-0C06-15EFB0A0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B40B2D-040D-C03D-576D-31B5031B97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3B91DBD-72B7-2EF1-6958-4094B75E152D}"/>
              </a:ext>
            </a:extLst>
          </p:cNvPr>
          <p:cNvSpPr txBox="1"/>
          <p:nvPr/>
        </p:nvSpPr>
        <p:spPr>
          <a:xfrm>
            <a:off x="6235536" y="2189550"/>
            <a:ext cx="48636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Segmentation performance (F1-scores) of the </a:t>
            </a:r>
            <a:r>
              <a:rPr lang="en-US" dirty="0" err="1"/>
              <a:t>SHViT</a:t>
            </a:r>
            <a:r>
              <a:rPr lang="en-US" dirty="0"/>
              <a:t> </a:t>
            </a:r>
            <a:r>
              <a:rPr lang="en-US" dirty="0" err="1"/>
              <a:t>Segformer</a:t>
            </a:r>
            <a:r>
              <a:rPr lang="en-US" dirty="0"/>
              <a:t> across seven classes. </a:t>
            </a:r>
            <a:r>
              <a:rPr lang="en-US" b="1" dirty="0"/>
              <a:t>Results for the Residual SE </a:t>
            </a:r>
            <a:r>
              <a:rPr lang="en-US" b="1" dirty="0" err="1"/>
              <a:t>UNet</a:t>
            </a:r>
            <a:r>
              <a:rPr lang="en-US" b="1" dirty="0"/>
              <a:t> are not available for this experimental setup. </a:t>
            </a:r>
            <a:r>
              <a:rPr lang="en-US" dirty="0"/>
              <a:t>The model performs well on large structures like »Background« and »Outer Sole«, but struggles with fine-grained regions such as »Filling Material« and »Tongue / Flap«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577E70-2FEA-C346-5795-25D57151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1" y="1428446"/>
            <a:ext cx="4419283" cy="45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7033-39F6-2120-0745-44FF09DD1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F3F27BC-895D-A7EF-00A5-14177799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9FCD19F-BDF8-0673-028D-C937D51B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34C606-16E0-23BF-5404-EF324457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61EB21-9976-D4F0-301C-6CCB2CD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Architecture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MixViT</a:t>
            </a:r>
            <a:r>
              <a:rPr lang="de-DE" dirty="0"/>
              <a:t> and </a:t>
            </a:r>
            <a:r>
              <a:rPr lang="de-DE" dirty="0" err="1"/>
              <a:t>SHViT</a:t>
            </a:r>
            <a:endParaRPr lang="de-DE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F7FC176-A687-0C5E-6E4C-090CEEF31B3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325F72-ED21-D5D3-3C5A-4C769FDF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0"/>
          <a:stretch>
            <a:fillRect/>
          </a:stretch>
        </p:blipFill>
        <p:spPr>
          <a:xfrm>
            <a:off x="219159" y="1260499"/>
            <a:ext cx="5050153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99020F-DF8D-4E60-80CB-819C5E7AC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32" y="3900546"/>
            <a:ext cx="5085080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325973-594A-F3B4-4A9C-CE176A869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799" y="1389723"/>
            <a:ext cx="5890934" cy="5056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3750BF4-E581-70EC-C0DA-91F2C85A5673}"/>
              </a:ext>
            </a:extLst>
          </p:cNvPr>
          <p:cNvSpPr txBox="1"/>
          <p:nvPr/>
        </p:nvSpPr>
        <p:spPr>
          <a:xfrm>
            <a:off x="591015" y="624467"/>
            <a:ext cx="1976503" cy="37626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3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 2" panose="05020102010507070707" pitchFamily="18" charset="2"/>
              </a:rPr>
              <a:t></a:t>
            </a:r>
            <a:endParaRPr kumimoji="0" lang="de-DE" sz="23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70A762DB-1E17-D204-9FFC-D9FEE7394982}"/>
              </a:ext>
            </a:extLst>
          </p:cNvPr>
          <p:cNvSpPr/>
          <p:nvPr/>
        </p:nvSpPr>
        <p:spPr>
          <a:xfrm>
            <a:off x="195146" y="3869473"/>
            <a:ext cx="5146288" cy="2620537"/>
          </a:xfrm>
          <a:prstGeom prst="wedgeRoundRectCallout">
            <a:avLst>
              <a:gd name="adj1" fmla="val -22566"/>
              <a:gd name="adj2" fmla="val -66223"/>
              <a:gd name="adj3" fmla="val 16667"/>
            </a:avLst>
          </a:prstGeom>
          <a:noFill/>
          <a:ln w="1238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8F507BAD-8843-5F7F-51B7-75FCC1A936EB}"/>
              </a:ext>
            </a:extLst>
          </p:cNvPr>
          <p:cNvSpPr/>
          <p:nvPr/>
        </p:nvSpPr>
        <p:spPr>
          <a:xfrm>
            <a:off x="5586760" y="1382752"/>
            <a:ext cx="412596" cy="4973444"/>
          </a:xfrm>
          <a:prstGeom prst="rightBrace">
            <a:avLst>
              <a:gd name="adj1" fmla="val 42647"/>
              <a:gd name="adj2" fmla="val 50000"/>
            </a:avLst>
          </a:prstGeom>
          <a:ln w="920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xplosion: 14 Zacken 13">
            <a:extLst>
              <a:ext uri="{FF2B5EF4-FFF2-40B4-BE49-F238E27FC236}">
                <a16:creationId xmlns:a16="http://schemas.microsoft.com/office/drawing/2014/main" id="{0C91286D-99BC-0BF1-2411-70C36150969F}"/>
              </a:ext>
            </a:extLst>
          </p:cNvPr>
          <p:cNvSpPr/>
          <p:nvPr/>
        </p:nvSpPr>
        <p:spPr>
          <a:xfrm rot="852454">
            <a:off x="8720254" y="1315844"/>
            <a:ext cx="2659565" cy="1745166"/>
          </a:xfrm>
          <a:prstGeom prst="irregularSeal2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E254C8-979D-6291-4D91-D8AF1169CB38}"/>
              </a:ext>
            </a:extLst>
          </p:cNvPr>
          <p:cNvSpPr txBox="1"/>
          <p:nvPr/>
        </p:nvSpPr>
        <p:spPr>
          <a:xfrm>
            <a:off x="8770432" y="2029518"/>
            <a:ext cx="2526204" cy="374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SHViT-Segformer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2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B87D-F55D-A29E-7901-4273DE4B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075BE4E-9AC4-2C36-CEB6-F130E6CC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A8AC7D7-AC59-7EA0-31BC-F04EC04F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C2A1855-0017-85DC-E1C4-8D4719A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3DF2F6-88E7-A482-E906-69A78348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of the first experiment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54102-DF7B-73F0-9025-4AEE8C09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4" y="2146952"/>
            <a:ext cx="7210078" cy="3483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9102C4-21EA-71F7-666A-4EF01BB7EDD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 descr="Ein Bild, das Muster, Kunst, Screenshot enthält.&#10;&#10;KI-generierte Inhalte können fehlerhaft sein.">
            <a:extLst>
              <a:ext uri="{FF2B5EF4-FFF2-40B4-BE49-F238E27FC236}">
                <a16:creationId xmlns:a16="http://schemas.microsoft.com/office/drawing/2014/main" id="{462725ED-970A-768B-F223-4EE948A6A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39" r="50652" b="50106"/>
          <a:stretch>
            <a:fillRect/>
          </a:stretch>
        </p:blipFill>
        <p:spPr>
          <a:xfrm>
            <a:off x="7900146" y="1221024"/>
            <a:ext cx="4028914" cy="5335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2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80FCC-788B-B378-FE36-C2CA617D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EE5C9455-8ABA-3304-DED7-EB47CA06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… Today …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5C012A-CDB1-E503-CFE6-57B31B4F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391C16-1268-2AAF-2FE5-4BE83F95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9E10DD-7729-446A-7A7E-CDCF40F2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C787523-A429-AD6E-1173-3E2D557936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8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F959-AAFA-471A-B8FB-4CD12773E51D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Experiment /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/ Future Work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CBA79-FE4D-CAAA-0B4D-EC1AE0EF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29C5A6BD-9F10-9BDE-BB91-B6581BE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5BBDE9-1E8B-27DD-E469-809DB831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13. August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93BB7-CE83-4AEC-07DE-67E07AF9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49ABC-20C3-211A-C777-DE8B13D5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01D608A-7A5B-7144-2085-5BAD566ED4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28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073A-09D1-DF87-CED1-ECC77E18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35051EB1-0CCF-F847-9B08-B40B8A4B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13. August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0C137A7-F43A-D16A-E186-D89089C0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9D4DC4E-6FBA-AB52-07DF-EB6A42CF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0781A-159E-CEEB-A64E-569F2998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steps / Objectives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98AF9E5-68EA-87F6-C745-997D93D76B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A61B6F5-C1D9-4A55-56CF-01E2DEE11BA9}"/>
              </a:ext>
            </a:extLst>
          </p:cNvPr>
          <p:cNvSpPr txBox="1">
            <a:spLocks/>
          </p:cNvSpPr>
          <p:nvPr/>
        </p:nvSpPr>
        <p:spPr>
          <a:xfrm>
            <a:off x="780370" y="1761221"/>
            <a:ext cx="11157745" cy="4569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r>
              <a:rPr lang="en-US" dirty="0"/>
              <a:t>Evaluating Maximum Volume Size for </a:t>
            </a:r>
            <a:r>
              <a:rPr lang="en-US" dirty="0" err="1"/>
              <a:t>SHViT</a:t>
            </a:r>
            <a:r>
              <a:rPr lang="en-US" dirty="0"/>
              <a:t> on a 24 GB GPU</a:t>
            </a:r>
            <a:r>
              <a:rPr lang="de-DE" dirty="0"/>
              <a:t>  </a:t>
            </a:r>
          </a:p>
          <a:p>
            <a:endParaRPr lang="de-DE" dirty="0"/>
          </a:p>
          <a:p>
            <a:r>
              <a:rPr lang="de-DE" dirty="0"/>
              <a:t>Impact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Depth (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) on F1-Score</a:t>
            </a:r>
          </a:p>
          <a:p>
            <a:endParaRPr lang="de-DE" dirty="0"/>
          </a:p>
          <a:p>
            <a:r>
              <a:rPr lang="en-US" dirty="0"/>
              <a:t>Effects of Kernel Size on F1-score and Memory</a:t>
            </a:r>
          </a:p>
          <a:p>
            <a:endParaRPr lang="en-US" dirty="0"/>
          </a:p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 (Martins Paper)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902105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1A7FE3-81F7-4596-A188-3EE8D4188E1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e1a9e197-d112-4abb-aa0c-4ed035d690a3"/>
    <ds:schemaRef ds:uri="http://schemas.microsoft.com/office/infopath/2007/PartnerControls"/>
    <ds:schemaRef ds:uri="5d4c14f1-5e26-4315-944b-e10ebb29e5b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1959</Words>
  <Application>Microsoft Office PowerPoint</Application>
  <PresentationFormat>Breitbild</PresentationFormat>
  <Paragraphs>351</Paragraphs>
  <Slides>30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Symbol</vt:lpstr>
      <vt:lpstr>FAU - Technische Fakultät</vt:lpstr>
      <vt:lpstr>Evaluation of SHViT for  Volumetric Semantic Segmentation  in Industrial CT Scans</vt:lpstr>
      <vt:lpstr>So far …</vt:lpstr>
      <vt:lpstr>Dataset</vt:lpstr>
      <vt:lpstr>Architecture of MixViT and SHViT</vt:lpstr>
      <vt:lpstr>Results of the first experiment</vt:lpstr>
      <vt:lpstr>… Today …</vt:lpstr>
      <vt:lpstr>Agenda</vt:lpstr>
      <vt:lpstr>Objective</vt:lpstr>
      <vt:lpstr>Next steps / Objectives</vt:lpstr>
      <vt:lpstr>Methodology</vt:lpstr>
      <vt:lpstr>Implementation</vt:lpstr>
      <vt:lpstr>Experiment / Results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Conclusion / Future Work</vt:lpstr>
      <vt:lpstr>Conclusion</vt:lpstr>
      <vt:lpstr>Future Work</vt:lpstr>
      <vt:lpstr>PowerPoint-Präsentation</vt:lpstr>
      <vt:lpstr>PowerPoint-Präsentation</vt:lpstr>
      <vt:lpstr>PowerPoint-Präsentation</vt:lpstr>
      <vt:lpstr>Central Self Attention</vt:lpstr>
      <vt:lpstr>Memory consumption in attention block</vt:lpstr>
      <vt:lpstr>Architecture details of 3D SHViT variants</vt:lpstr>
      <vt:lpstr>Experiment</vt:lpstr>
      <vt:lpstr>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Drewes, ChangGeng</cp:lastModifiedBy>
  <cp:revision>156</cp:revision>
  <dcterms:created xsi:type="dcterms:W3CDTF">2021-11-18T07:49:57Z</dcterms:created>
  <dcterms:modified xsi:type="dcterms:W3CDTF">2025-08-13T20:46:38Z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